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1_BC2C15D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B2_5317B51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260" r:id="rId2"/>
    <p:sldId id="278" r:id="rId3"/>
    <p:sldId id="304" r:id="rId4"/>
    <p:sldId id="289" r:id="rId5"/>
    <p:sldId id="296" r:id="rId6"/>
    <p:sldId id="426" r:id="rId7"/>
    <p:sldId id="321" r:id="rId8"/>
    <p:sldId id="331" r:id="rId9"/>
    <p:sldId id="378" r:id="rId10"/>
    <p:sldId id="434" r:id="rId11"/>
    <p:sldId id="432" r:id="rId12"/>
    <p:sldId id="441" r:id="rId13"/>
    <p:sldId id="450" r:id="rId14"/>
    <p:sldId id="312" r:id="rId15"/>
    <p:sldId id="303" r:id="rId16"/>
    <p:sldId id="440" r:id="rId17"/>
    <p:sldId id="438" r:id="rId18"/>
    <p:sldId id="463" r:id="rId19"/>
    <p:sldId id="458" r:id="rId20"/>
    <p:sldId id="456" r:id="rId21"/>
    <p:sldId id="457" r:id="rId22"/>
    <p:sldId id="460" r:id="rId23"/>
    <p:sldId id="465" r:id="rId24"/>
    <p:sldId id="291" r:id="rId25"/>
    <p:sldId id="428" r:id="rId26"/>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E8F00-A5A9-F0A3-69EA-80C8C828F4BC}" name="Dawson Zhai" initials="DZ" userId="S::szha580@UoA.auckland.ac.nz::18785eee-d2bd-4520-adda-06d0b76c76b9" providerId="AD"/>
  <p188:author id="{80C8F686-D42A-C269-F94A-73263772AFC8}" name="Alain Vandal" initials="AV" userId="S::avan009@UoA.auckland.ac.nz::4daccf5d-8169-4cdb-a279-c24194ffa82a" providerId="AD"/>
  <p188:author id="{A3C98BEE-F248-E3B7-9359-A6FF22AEAD5C}" name="Shabnam Jalili - Moghaddam" initials="SJM" userId="S::shjalili@aut.ac.nz::0c49adfe-b8da-4819-9f59-7999c33a4bbb" providerId="AD"/>
  <p188:author id="{474E21FA-72F6-1B11-3E74-29C2531858E3}" name="Alain" initials="A" userId="S::Alain.Vandal@middlemore.co.nz::dc3c0ab2-cc0f-40f7-a271-eb91465e65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zhgan Memari" initials="MM" lastIdx="1" clrIdx="0">
    <p:extLst>
      <p:ext uri="{19B8F6BF-5375-455C-9EA6-DF929625EA0E}">
        <p15:presenceInfo xmlns:p15="http://schemas.microsoft.com/office/powerpoint/2012/main" userId="S-1-5-21-614565923-1027956908-3001582966-457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F9900"/>
    <a:srgbClr val="B77515"/>
    <a:srgbClr val="639DF3"/>
    <a:srgbClr val="008000"/>
    <a:srgbClr val="0066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FA25F-416B-4CFA-B13B-CDD1F36F462D}" v="2" dt="2025-11-17T03:12:06.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2082" autoAdjust="0"/>
  </p:normalViewPr>
  <p:slideViewPr>
    <p:cSldViewPr snapToGrid="0">
      <p:cViewPr varScale="1">
        <p:scale>
          <a:sx n="52" d="100"/>
          <a:sy n="52" d="100"/>
        </p:scale>
        <p:origin x="1344" y="4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omments/modernComment_121_BC2C15DC.xml><?xml version="1.0" encoding="utf-8"?>
<p188:cmLst xmlns:a="http://schemas.openxmlformats.org/drawingml/2006/main" xmlns:r="http://schemas.openxmlformats.org/officeDocument/2006/relationships" xmlns:p188="http://schemas.microsoft.com/office/powerpoint/2018/8/main">
  <p188:cm id="{601F831C-5733-41E2-A2C5-F05DA7D82F33}" authorId="{80C8F686-D42A-C269-F94A-73263772AFC8}" created="2025-11-17T03:11:52.621">
    <ac:txMkLst xmlns:ac="http://schemas.microsoft.com/office/drawing/2013/main/command">
      <pc:docMk xmlns:pc="http://schemas.microsoft.com/office/powerpoint/2013/main/command"/>
      <pc:sldMk xmlns:pc="http://schemas.microsoft.com/office/powerpoint/2013/main/command" cId="3157005788" sldId="289"/>
      <ac:spMk id="3" creationId="{00000000-0000-0000-0000-000000000000}"/>
      <ac:txMk cp="503" len="12">
        <ac:context len="556" hash="1678977019"/>
      </ac:txMk>
    </ac:txMkLst>
    <p188:pos x="8118764" y="4209328"/>
    <p188:txBody>
      <a:bodyPr/>
      <a:lstStyle/>
      <a:p>
        <a:r>
          <a:rPr lang="en-NZ"/>
          <a:t>I changed “Weight, height, BMI” to Body metrics.</a:t>
        </a:r>
      </a:p>
    </p188:txBody>
  </p188:cm>
</p188:cmLst>
</file>

<file path=ppt/comments/modernComment_1B2_5317B510.xml><?xml version="1.0" encoding="utf-8"?>
<p188:cmLst xmlns:a="http://schemas.openxmlformats.org/drawingml/2006/main" xmlns:r="http://schemas.openxmlformats.org/officeDocument/2006/relationships" xmlns:p188="http://schemas.microsoft.com/office/powerpoint/2018/8/main">
  <p188:cm id="{1B924101-C031-409C-B248-01F028D55A40}" authorId="{80C8F686-D42A-C269-F94A-73263772AFC8}" created="2025-11-17T03:16:39.767">
    <ac:txMkLst xmlns:ac="http://schemas.microsoft.com/office/drawing/2013/main/command">
      <pc:docMk xmlns:pc="http://schemas.microsoft.com/office/powerpoint/2013/main/command"/>
      <pc:sldMk xmlns:pc="http://schemas.microsoft.com/office/powerpoint/2013/main/command" cId="1394062608" sldId="434"/>
      <ac:spMk id="3" creationId="{41AAA377-A439-ADA3-B25A-C0B970552E40}"/>
      <ac:txMk cp="25" len="192">
        <ac:context len="354" hash="3381964551"/>
      </ac:txMk>
    </ac:txMkLst>
    <p188:pos x="9984509" y="706123"/>
    <p188:txBody>
      <a:bodyPr/>
      <a:lstStyle/>
      <a:p>
        <a:r>
          <a:rPr lang="en-NZ"/>
          <a:t>Changed the wording.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68339" cy="35635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317965" y="0"/>
            <a:ext cx="4068339" cy="356357"/>
          </a:xfrm>
          <a:prstGeom prst="rect">
            <a:avLst/>
          </a:prstGeom>
        </p:spPr>
        <p:txBody>
          <a:bodyPr vert="horz" lIns="91440" tIns="45720" rIns="91440" bIns="45720" rtlCol="0"/>
          <a:lstStyle>
            <a:lvl1pPr algn="r">
              <a:defRPr sz="1200"/>
            </a:lvl1pPr>
          </a:lstStyle>
          <a:p>
            <a:fld id="{A55A9523-86B9-4287-950C-6550EDB9A767}" type="datetimeFigureOut">
              <a:rPr lang="en-NZ" smtClean="0"/>
              <a:t>24/11/2025</a:t>
            </a:fld>
            <a:endParaRPr lang="en-NZ"/>
          </a:p>
        </p:txBody>
      </p:sp>
      <p:sp>
        <p:nvSpPr>
          <p:cNvPr id="4" name="Footer Placeholder 3"/>
          <p:cNvSpPr>
            <a:spLocks noGrp="1"/>
          </p:cNvSpPr>
          <p:nvPr>
            <p:ph type="ftr" sz="quarter" idx="2"/>
          </p:nvPr>
        </p:nvSpPr>
        <p:spPr>
          <a:xfrm>
            <a:off x="2" y="6746120"/>
            <a:ext cx="4068339" cy="356356"/>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317965" y="6746120"/>
            <a:ext cx="4068339" cy="356356"/>
          </a:xfrm>
          <a:prstGeom prst="rect">
            <a:avLst/>
          </a:prstGeom>
        </p:spPr>
        <p:txBody>
          <a:bodyPr vert="horz" lIns="91440" tIns="45720" rIns="91440" bIns="45720" rtlCol="0" anchor="b"/>
          <a:lstStyle>
            <a:lvl1pPr algn="r">
              <a:defRPr sz="1200"/>
            </a:lvl1pPr>
          </a:lstStyle>
          <a:p>
            <a:fld id="{6CB54A70-9260-4AAF-81B6-AF522A599C57}" type="slidenum">
              <a:rPr lang="en-NZ" smtClean="0"/>
              <a:t>‹#›</a:t>
            </a:fld>
            <a:endParaRPr lang="en-NZ"/>
          </a:p>
        </p:txBody>
      </p:sp>
    </p:spTree>
    <p:extLst>
      <p:ext uri="{BB962C8B-B14F-4D97-AF65-F5344CB8AC3E}">
        <p14:creationId xmlns:p14="http://schemas.microsoft.com/office/powerpoint/2010/main" val="138525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9362" cy="35552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316922" y="0"/>
            <a:ext cx="4069362" cy="355522"/>
          </a:xfrm>
          <a:prstGeom prst="rect">
            <a:avLst/>
          </a:prstGeom>
        </p:spPr>
        <p:txBody>
          <a:bodyPr vert="horz" lIns="91440" tIns="45720" rIns="91440" bIns="45720" rtlCol="0"/>
          <a:lstStyle>
            <a:lvl1pPr algn="r">
              <a:defRPr sz="1200"/>
            </a:lvl1pPr>
          </a:lstStyle>
          <a:p>
            <a:fld id="{8F9FD76A-520D-4DEE-8689-D9C4671439F1}" type="datetimeFigureOut">
              <a:rPr lang="en-NZ" smtClean="0"/>
              <a:t>24/11/2025</a:t>
            </a:fld>
            <a:endParaRPr lang="en-NZ"/>
          </a:p>
        </p:txBody>
      </p:sp>
      <p:sp>
        <p:nvSpPr>
          <p:cNvPr id="4" name="Slide Image Placeholder 3"/>
          <p:cNvSpPr>
            <a:spLocks noGrp="1" noRot="1" noChangeAspect="1"/>
          </p:cNvSpPr>
          <p:nvPr>
            <p:ph type="sldImg" idx="2"/>
          </p:nvPr>
        </p:nvSpPr>
        <p:spPr>
          <a:xfrm>
            <a:off x="2565400" y="889000"/>
            <a:ext cx="4257675" cy="2395538"/>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38411" y="3417775"/>
            <a:ext cx="7511656" cy="279646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746953"/>
            <a:ext cx="4069362" cy="35552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316922" y="6746953"/>
            <a:ext cx="4069362" cy="355522"/>
          </a:xfrm>
          <a:prstGeom prst="rect">
            <a:avLst/>
          </a:prstGeom>
        </p:spPr>
        <p:txBody>
          <a:bodyPr vert="horz" lIns="91440" tIns="45720" rIns="91440" bIns="45720" rtlCol="0" anchor="b"/>
          <a:lstStyle>
            <a:lvl1pPr algn="r">
              <a:defRPr sz="1200"/>
            </a:lvl1pPr>
          </a:lstStyle>
          <a:p>
            <a:fld id="{C3788357-404D-4DAB-8B89-4F47CDAB6DE8}" type="slidenum">
              <a:rPr lang="en-NZ" smtClean="0"/>
              <a:t>‹#›</a:t>
            </a:fld>
            <a:endParaRPr lang="en-NZ"/>
          </a:p>
        </p:txBody>
      </p:sp>
    </p:spTree>
    <p:extLst>
      <p:ext uri="{BB962C8B-B14F-4D97-AF65-F5344CB8AC3E}">
        <p14:creationId xmlns:p14="http://schemas.microsoft.com/office/powerpoint/2010/main" val="172153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Hello, I am Siwei Zhai, a third year PhD student from University of Auckland. My topic is </a:t>
            </a:r>
            <a:r>
              <a:rPr lang="en-US" sz="1200" i="1" dirty="0"/>
              <a:t>Childhood Risk and Resilience Factors for Pasifika Youth Respiratory Health: Accounting for Attrition and Missingness</a:t>
            </a:r>
          </a:p>
          <a:p>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research team includes Alain, Dan, Cass, Conroy, Leon, and Shabnam.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C3788357-404D-4DAB-8B89-4F47CDAB6DE8}" type="slidenum">
              <a:rPr lang="en-NZ" smtClean="0"/>
              <a:t>1</a:t>
            </a:fld>
            <a:endParaRPr lang="en-NZ"/>
          </a:p>
        </p:txBody>
      </p:sp>
    </p:spTree>
    <p:extLst>
      <p:ext uri="{BB962C8B-B14F-4D97-AF65-F5344CB8AC3E}">
        <p14:creationId xmlns:p14="http://schemas.microsoft.com/office/powerpoint/2010/main" val="39659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Time-varying confounders are covariates </a:t>
            </a:r>
            <a:r>
              <a:rPr lang="en-US" sz="1800" dirty="0"/>
              <a:t>that can simultaneously affect the outcome and exposure, as well as an exposure that occurs in future measurement waves, and the value of which can change over measurement waves.</a:t>
            </a:r>
          </a:p>
          <a:p>
            <a:pPr marL="0" indent="0">
              <a:buFontTx/>
              <a:buNone/>
            </a:pPr>
            <a:br>
              <a:rPr lang="en-US" sz="1800" dirty="0"/>
            </a:b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In longitudinal studies, IPTW is generally combined with marginal structural models (MSMs) to address time-varying confounding.</a:t>
            </a:r>
            <a:endParaRPr lang="en-NZ" dirty="0"/>
          </a:p>
        </p:txBody>
      </p:sp>
      <p:sp>
        <p:nvSpPr>
          <p:cNvPr id="4" name="Slide Number Placeholder 3"/>
          <p:cNvSpPr>
            <a:spLocks noGrp="1"/>
          </p:cNvSpPr>
          <p:nvPr>
            <p:ph type="sldNum" sz="quarter" idx="5"/>
          </p:nvPr>
        </p:nvSpPr>
        <p:spPr/>
        <p:txBody>
          <a:bodyPr/>
          <a:lstStyle/>
          <a:p>
            <a:fld id="{C3788357-404D-4DAB-8B89-4F47CDAB6DE8}" type="slidenum">
              <a:rPr lang="en-NZ" smtClean="0"/>
              <a:t>10</a:t>
            </a:fld>
            <a:endParaRPr lang="en-NZ"/>
          </a:p>
        </p:txBody>
      </p:sp>
    </p:spTree>
    <p:extLst>
      <p:ext uri="{BB962C8B-B14F-4D97-AF65-F5344CB8AC3E}">
        <p14:creationId xmlns:p14="http://schemas.microsoft.com/office/powerpoint/2010/main" val="369849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There are some remarkable features in the PIFS cohort. </a:t>
            </a:r>
          </a:p>
          <a:p>
            <a:r>
              <a:rPr lang="en-US" sz="1800" dirty="0">
                <a:effectLst/>
                <a:latin typeface="Aptos" panose="020B0004020202020204" pitchFamily="34" charset="0"/>
                <a:ea typeface="DengXian" panose="02010600030101010101" pitchFamily="2" charset="-122"/>
                <a:cs typeface="Times New Roman" panose="02020603050405020304" pitchFamily="18" charset="0"/>
              </a:rPr>
              <a:t>The PIFS cohort contains multiple measurement waves occurring at different time points; attrition occurs over multiple measurement waves; missingness affects several covariates.</a:t>
            </a:r>
            <a:br>
              <a:rPr lang="en-NZ" sz="1200" dirty="0"/>
            </a:br>
            <a:endParaRPr lang="en-NZ" sz="1200" dirty="0"/>
          </a:p>
          <a:p>
            <a:r>
              <a:rPr lang="en-US" dirty="0"/>
              <a:t>As the following table shows, some participants were absent from the study over the follow-up waves. Specially, there was a dramatical drop in the 18-year-old wave. 67% of participants didn't attend the respiratory study compared to the initial wave. However, this drop-out is mainly due to out of funding in the respiratory study. So, it isn’t the actual attrition.</a:t>
            </a:r>
          </a:p>
          <a:p>
            <a:endParaRPr lang="en-US" dirty="0"/>
          </a:p>
          <a:p>
            <a:r>
              <a:rPr lang="en-US" dirty="0"/>
              <a:t>Missingness can also be found in covariates. We pick up some examples from PIFS cohort. Compared to the relevant sample size, missingness is not that much in most covariates, but they should be able to provide additional information if can be handled in a correct way. </a:t>
            </a:r>
          </a:p>
          <a:p>
            <a:endParaRPr lang="en-NZ" dirty="0"/>
          </a:p>
          <a:p>
            <a:endParaRPr lang="en-NZ" dirty="0"/>
          </a:p>
        </p:txBody>
      </p:sp>
      <p:sp>
        <p:nvSpPr>
          <p:cNvPr id="4" name="Slide Number Placeholder 3"/>
          <p:cNvSpPr>
            <a:spLocks noGrp="1"/>
          </p:cNvSpPr>
          <p:nvPr>
            <p:ph type="sldNum" sz="quarter" idx="5"/>
          </p:nvPr>
        </p:nvSpPr>
        <p:spPr/>
        <p:txBody>
          <a:bodyPr/>
          <a:lstStyle/>
          <a:p>
            <a:fld id="{C3788357-404D-4DAB-8B89-4F47CDAB6DE8}" type="slidenum">
              <a:rPr lang="en-NZ" smtClean="0"/>
              <a:t>11</a:t>
            </a:fld>
            <a:endParaRPr lang="en-NZ"/>
          </a:p>
        </p:txBody>
      </p:sp>
    </p:spTree>
    <p:extLst>
      <p:ext uri="{BB962C8B-B14F-4D97-AF65-F5344CB8AC3E}">
        <p14:creationId xmlns:p14="http://schemas.microsoft.com/office/powerpoint/2010/main" val="370067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DEEB8-93DF-0745-C160-385622722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D95E1-9E61-6E88-9BA6-5EE5EACC7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C2817-ED95-6D21-C141-5A947474F7C2}"/>
              </a:ext>
            </a:extLst>
          </p:cNvPr>
          <p:cNvSpPr>
            <a:spLocks noGrp="1"/>
          </p:cNvSpPr>
          <p:nvPr>
            <p:ph type="body" idx="1"/>
          </p:nvPr>
        </p:nvSpPr>
        <p:spPr/>
        <p:txBody>
          <a:bodyPr/>
          <a:lstStyle/>
          <a:p>
            <a:pPr>
              <a:lnSpc>
                <a:spcPct val="120000"/>
              </a:lnSpc>
            </a:pPr>
            <a:r>
              <a:rPr lang="en-US" sz="1800" dirty="0"/>
              <a:t>To accommodate these features, we need IPW and MI to deal with attrition and item missingness, and IPTW to aim for causal inference. </a:t>
            </a:r>
          </a:p>
          <a:p>
            <a:pPr>
              <a:lnSpc>
                <a:spcPct val="120000"/>
              </a:lnSpc>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Furthermore, we want to integrate these methods into a single workflow to </a:t>
            </a:r>
            <a:r>
              <a:rPr lang="en-US" sz="1800" dirty="0" err="1"/>
              <a:t>analyse</a:t>
            </a:r>
            <a:r>
              <a:rPr lang="en-US" sz="1800" dirty="0"/>
              <a:t> the PIFS respiratory data. So, an integrated model is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A few studies have implemented some types of integrated models to address complicated realistic issues; however, all only integrated two of them. Therefore, the challenge will be to construct a suitable integrated model by correctly combining IPW, MI, and MSM.</a:t>
            </a:r>
            <a:br>
              <a:rPr lang="en-NZ" sz="1200" dirty="0"/>
            </a:br>
            <a:endParaRPr lang="en-NZ" dirty="0"/>
          </a:p>
        </p:txBody>
      </p:sp>
      <p:sp>
        <p:nvSpPr>
          <p:cNvPr id="4" name="Slide Number Placeholder 3">
            <a:extLst>
              <a:ext uri="{FF2B5EF4-FFF2-40B4-BE49-F238E27FC236}">
                <a16:creationId xmlns:a16="http://schemas.microsoft.com/office/drawing/2014/main" id="{D679C903-3220-6523-7E85-6EBD1E4BADD4}"/>
              </a:ext>
            </a:extLst>
          </p:cNvPr>
          <p:cNvSpPr>
            <a:spLocks noGrp="1"/>
          </p:cNvSpPr>
          <p:nvPr>
            <p:ph type="sldNum" sz="quarter" idx="5"/>
          </p:nvPr>
        </p:nvSpPr>
        <p:spPr/>
        <p:txBody>
          <a:bodyPr/>
          <a:lstStyle/>
          <a:p>
            <a:fld id="{C3788357-404D-4DAB-8B89-4F47CDAB6DE8}" type="slidenum">
              <a:rPr lang="en-NZ" smtClean="0"/>
              <a:t>12</a:t>
            </a:fld>
            <a:endParaRPr lang="en-NZ"/>
          </a:p>
        </p:txBody>
      </p:sp>
    </p:spTree>
    <p:extLst>
      <p:ext uri="{BB962C8B-B14F-4D97-AF65-F5344CB8AC3E}">
        <p14:creationId xmlns:p14="http://schemas.microsoft.com/office/powerpoint/2010/main" val="176034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8CD1C-4F0A-3D25-EC77-72742C56D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1AEA5-13F1-1811-2BEE-9B1455D15F5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9844341E-926B-4135-74E4-1DFF319D97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simulation study will be conducted to tune the integrated model and check its statistical properties. As the workflow diagram shows, we will handle missingness by using MI first and then calculate IPPW to address attrition; finally, MSM with IPTW will give the causal effect estimates.</a:t>
                </a:r>
                <a:endParaRPr lang="en-NZ" dirty="0"/>
              </a:p>
            </p:txBody>
          </p:sp>
        </mc:Choice>
        <mc:Fallback xmlns="">
          <p:sp>
            <p:nvSpPr>
              <p:cNvPr id="3" name="Notes Placeholder 2"/>
              <p:cNvSpPr>
                <a:spLocks noGrp="1"/>
              </p:cNvSpPr>
              <p:nvPr>
                <p:ph type="body" idx="1"/>
              </p:nvPr>
            </p:nvSpPr>
            <p:spPr/>
            <p:txBody>
              <a:bodyPr/>
              <a:lstStyle/>
              <a:p>
                <a:r>
                  <a:rPr lang="en-US" sz="1200" dirty="0"/>
                  <a:t>- Simulated data will consist of demographic features as baseline characteristics (</a:t>
                </a:r>
                <a:r>
                  <a:rPr lang="en-US" sz="1200" i="1" dirty="0">
                    <a:solidFill>
                      <a:srgbClr val="008000"/>
                    </a:solidFill>
                  </a:rPr>
                  <a:t>e.g., Mothers' education, Mothers' birth age, and children's ethnicity</a:t>
                </a:r>
                <a:r>
                  <a:rPr lang="en-US" sz="1200" dirty="0"/>
                  <a:t>), exposures (</a:t>
                </a:r>
                <a:r>
                  <a:rPr lang="en-US" sz="1200" i="1" dirty="0">
                    <a:solidFill>
                      <a:srgbClr val="008000"/>
                    </a:solidFill>
                  </a:rPr>
                  <a:t>e.g., # living in household now who smoke</a:t>
                </a:r>
                <a:r>
                  <a:rPr lang="en-US" sz="1200" dirty="0"/>
                  <a:t>), outcomes (</a:t>
                </a:r>
                <a:r>
                  <a:rPr lang="en-US" sz="1200" i="1" dirty="0">
                    <a:solidFill>
                      <a:srgbClr val="008000"/>
                    </a:solidFill>
                  </a:rPr>
                  <a:t>e.g., </a:t>
                </a:r>
                <a:r>
                  <a:rPr lang="en-NZ" sz="1200" i="0">
                    <a:solidFill>
                      <a:srgbClr val="008000"/>
                    </a:solidFill>
                    <a:latin typeface="Cambria Math" panose="02040503050406030204" pitchFamily="18" charset="0"/>
                  </a:rPr>
                  <a:t>𝐹𝐸𝑉_1</a:t>
                </a:r>
                <a:r>
                  <a:rPr lang="en-US" sz="1200" i="1" dirty="0">
                    <a:solidFill>
                      <a:srgbClr val="008000"/>
                    </a:solidFill>
                  </a:rPr>
                  <a:t> z-score</a:t>
                </a:r>
                <a:r>
                  <a:rPr lang="en-US" sz="1200" dirty="0"/>
                  <a:t>). </a:t>
                </a:r>
                <a:br>
                  <a:rPr lang="en-US" sz="1200" dirty="0"/>
                </a:br>
                <a:r>
                  <a:rPr lang="en-US" sz="1200" dirty="0"/>
                  <a:t>- Although the measurement of outcome only occurred at the 18-year-old measurement wave in the actual data, we will simulate it in each measurement wave to explore the </a:t>
                </a:r>
                <a:r>
                  <a:rPr lang="en-US" sz="1200" dirty="0" err="1"/>
                  <a:t>generalised</a:t>
                </a:r>
                <a:r>
                  <a:rPr lang="en-US" sz="1200" dirty="0"/>
                  <a:t> features of the integrated model.</a:t>
                </a:r>
                <a:br>
                  <a:rPr lang="en-US" sz="1200" dirty="0"/>
                </a:br>
                <a:r>
                  <a:rPr lang="en-US" sz="1200" dirty="0"/>
                  <a:t>- The initial measurement wave (6-week), 9-year measurement wave, and 18-year measurement wave are selected to be as the reference to generate simulated data.</a:t>
                </a:r>
                <a:br>
                  <a:rPr lang="en-US" sz="1200" dirty="0"/>
                </a:br>
                <a:r>
                  <a:rPr lang="en-US" sz="1200" dirty="0"/>
                  <a:t>- Two simulations will be conducted in the study: one having two measurement waves and the other with three measurement waves. The former will be used to explore the features of the integrated model and </a:t>
                </a:r>
                <a:r>
                  <a:rPr lang="en-US" sz="1200" dirty="0" err="1"/>
                  <a:t>optimise</a:t>
                </a:r>
                <a:r>
                  <a:rPr lang="en-US" sz="1200" dirty="0"/>
                  <a:t> its performance, and the latter will be </a:t>
                </a:r>
                <a:r>
                  <a:rPr lang="en-US" sz="1200" dirty="0" err="1"/>
                  <a:t>utilised</a:t>
                </a:r>
                <a:r>
                  <a:rPr lang="en-US" sz="1200" dirty="0"/>
                  <a:t> to validate whether the integrated model can be </a:t>
                </a:r>
                <a:r>
                  <a:rPr lang="en-US" sz="1200" dirty="0" err="1"/>
                  <a:t>generalised</a:t>
                </a:r>
                <a:r>
                  <a:rPr lang="en-US" sz="1200" dirty="0"/>
                  <a:t> to cohort studies having more than two measurement waves.</a:t>
                </a:r>
                <a:br>
                  <a:rPr lang="en-NZ" sz="1200" dirty="0"/>
                </a:br>
                <a:endParaRPr lang="en-NZ" dirty="0"/>
              </a:p>
            </p:txBody>
          </p:sp>
        </mc:Fallback>
      </mc:AlternateContent>
      <p:sp>
        <p:nvSpPr>
          <p:cNvPr id="4" name="Slide Number Placeholder 3">
            <a:extLst>
              <a:ext uri="{FF2B5EF4-FFF2-40B4-BE49-F238E27FC236}">
                <a16:creationId xmlns:a16="http://schemas.microsoft.com/office/drawing/2014/main" id="{B770AB82-7FFD-1F57-9657-6C92024A699A}"/>
              </a:ext>
            </a:extLst>
          </p:cNvPr>
          <p:cNvSpPr>
            <a:spLocks noGrp="1"/>
          </p:cNvSpPr>
          <p:nvPr>
            <p:ph type="sldNum" sz="quarter" idx="5"/>
          </p:nvPr>
        </p:nvSpPr>
        <p:spPr/>
        <p:txBody>
          <a:bodyPr/>
          <a:lstStyle/>
          <a:p>
            <a:fld id="{C3788357-404D-4DAB-8B89-4F47CDAB6DE8}" type="slidenum">
              <a:rPr lang="en-NZ" smtClean="0"/>
              <a:t>13</a:t>
            </a:fld>
            <a:endParaRPr lang="en-NZ"/>
          </a:p>
        </p:txBody>
      </p:sp>
    </p:spTree>
    <p:extLst>
      <p:ext uri="{BB962C8B-B14F-4D97-AF65-F5344CB8AC3E}">
        <p14:creationId xmlns:p14="http://schemas.microsoft.com/office/powerpoint/2010/main" val="221852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Lastly, we will estimate the protected fraction of the healthy lung function due to modifiable risks and resilience factors at the population level.</a:t>
            </a:r>
            <a:endParaRPr lang="en-NZ" dirty="0"/>
          </a:p>
        </p:txBody>
      </p:sp>
      <p:sp>
        <p:nvSpPr>
          <p:cNvPr id="4" name="Slide Number Placeholder 3"/>
          <p:cNvSpPr>
            <a:spLocks noGrp="1"/>
          </p:cNvSpPr>
          <p:nvPr>
            <p:ph type="sldNum" sz="quarter" idx="5"/>
          </p:nvPr>
        </p:nvSpPr>
        <p:spPr/>
        <p:txBody>
          <a:bodyPr/>
          <a:lstStyle/>
          <a:p>
            <a:fld id="{C3788357-404D-4DAB-8B89-4F47CDAB6DE8}" type="slidenum">
              <a:rPr lang="en-NZ" smtClean="0"/>
              <a:t>14</a:t>
            </a:fld>
            <a:endParaRPr lang="en-NZ"/>
          </a:p>
        </p:txBody>
      </p:sp>
    </p:spTree>
    <p:extLst>
      <p:ext uri="{BB962C8B-B14F-4D97-AF65-F5344CB8AC3E}">
        <p14:creationId xmlns:p14="http://schemas.microsoft.com/office/powerpoint/2010/main" val="93599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 research gap in this study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 methodology, we will concentrate on an integrated model with IPW to deal with unit-level missingness, MI to deal with item-level missingness, and MSM to enable causal inference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 substantive, we will conduct a full causal analysis of the impact of early childhood factors on the respiratory health of Pacific youth using the PIFS cohort data.</a:t>
            </a:r>
          </a:p>
        </p:txBody>
      </p:sp>
      <p:sp>
        <p:nvSpPr>
          <p:cNvPr id="4" name="Slide Number Placeholder 3"/>
          <p:cNvSpPr>
            <a:spLocks noGrp="1"/>
          </p:cNvSpPr>
          <p:nvPr>
            <p:ph type="sldNum" sz="quarter" idx="5"/>
          </p:nvPr>
        </p:nvSpPr>
        <p:spPr/>
        <p:txBody>
          <a:bodyPr/>
          <a:lstStyle/>
          <a:p>
            <a:fld id="{C3788357-404D-4DAB-8B89-4F47CDAB6DE8}" type="slidenum">
              <a:rPr lang="en-NZ" smtClean="0"/>
              <a:t>15</a:t>
            </a:fld>
            <a:endParaRPr lang="en-NZ"/>
          </a:p>
        </p:txBody>
      </p:sp>
    </p:spTree>
    <p:extLst>
      <p:ext uri="{BB962C8B-B14F-4D97-AF65-F5344CB8AC3E}">
        <p14:creationId xmlns:p14="http://schemas.microsoft.com/office/powerpoint/2010/main" val="199413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 make the simulation behave similarly to the actual data, we use some reference variables from the PIFS cohort.</a:t>
            </a:r>
            <a:r>
              <a:rPr lang="en-NZ" sz="1800" dirty="0"/>
              <a:t> They are picked up from initial wave, </a:t>
            </a:r>
            <a:r>
              <a:rPr lang="en-US" sz="1800" dirty="0"/>
              <a:t>4-years-old wave, and 9-years-old wave. Furthermore, reference coefficients are rounded to one decimal place to facilitate comparison within simulation results.</a:t>
            </a:r>
            <a:endParaRPr lang="en-NZ" sz="1800" dirty="0">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88357-404D-4DAB-8B89-4F47CDAB6DE8}" type="slidenum">
              <a:rPr lang="en-NZ" smtClean="0"/>
              <a:t>16</a:t>
            </a:fld>
            <a:endParaRPr lang="en-NZ"/>
          </a:p>
        </p:txBody>
      </p:sp>
    </p:spTree>
    <p:extLst>
      <p:ext uri="{BB962C8B-B14F-4D97-AF65-F5344CB8AC3E}">
        <p14:creationId xmlns:p14="http://schemas.microsoft.com/office/powerpoint/2010/main" val="921400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82ED-9435-2D3B-604F-4E76CAB1F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B2DA5-7532-A56E-DB34-0573D91F4E7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6C0BEFD0-AA1D-7ECD-8F61-BD5EB912AF2D}"/>
                  </a:ext>
                </a:extLst>
              </p:cNvPr>
              <p:cNvSpPr>
                <a:spLocks noGrp="1"/>
              </p:cNvSpPr>
              <p:nvPr>
                <p:ph type="body" idx="1"/>
              </p:nvPr>
            </p:nvSpPr>
            <p:spPr/>
            <p:txBody>
              <a:bodyPr/>
              <a:lstStyle/>
              <a:p>
                <a:r>
                  <a:rPr lang="en-US" dirty="0"/>
                  <a:t>Here is the causal diagram for the simulation. It has three measurement waves. </a:t>
                </a:r>
              </a:p>
              <a:p>
                <a:r>
                  <a:rPr lang="en-US" dirty="0"/>
                  <a:t>To make simulation results easy to validate, we assume that only baseline characteristics are obtained in the first  wave, and causal effects in the second wave are passed through to the third wave only via y1. </a:t>
                </a:r>
              </a:p>
              <a:p>
                <a:r>
                  <a:rPr lang="en-US" dirty="0"/>
                  <a:t>We are also interested in the impact of unobserved confounders on causal effect estimates, so unobserved confounders will be introduced in the last stage of the simulation.</a:t>
                </a:r>
              </a:p>
            </p:txBody>
          </p:sp>
        </mc:Choice>
        <mc:Fallback xmlns="">
          <p:sp>
            <p:nvSpPr>
              <p:cNvPr id="3" name="Notes Placeholder 2"/>
              <p:cNvSpPr>
                <a:spLocks noGrp="1"/>
              </p:cNvSpPr>
              <p:nvPr>
                <p:ph type="body" idx="1"/>
              </p:nvPr>
            </p:nvSpPr>
            <p:spPr/>
            <p:txBody>
              <a:bodyPr/>
              <a:lstStyle/>
              <a:p>
                <a:r>
                  <a:rPr lang="en-US" sz="1200" dirty="0"/>
                  <a:t>- Simulated data will consist of demographic features as baseline characteristics (</a:t>
                </a:r>
                <a:r>
                  <a:rPr lang="en-US" sz="1200" i="1" dirty="0">
                    <a:solidFill>
                      <a:srgbClr val="008000"/>
                    </a:solidFill>
                  </a:rPr>
                  <a:t>e.g., Mothers' education, Mothers' birth age, and children's ethnicity</a:t>
                </a:r>
                <a:r>
                  <a:rPr lang="en-US" sz="1200" dirty="0"/>
                  <a:t>), exposures (</a:t>
                </a:r>
                <a:r>
                  <a:rPr lang="en-US" sz="1200" i="1" dirty="0">
                    <a:solidFill>
                      <a:srgbClr val="008000"/>
                    </a:solidFill>
                  </a:rPr>
                  <a:t>e.g., # living in household now who smoke</a:t>
                </a:r>
                <a:r>
                  <a:rPr lang="en-US" sz="1200" dirty="0"/>
                  <a:t>), outcomes (</a:t>
                </a:r>
                <a:r>
                  <a:rPr lang="en-US" sz="1200" i="1" dirty="0">
                    <a:solidFill>
                      <a:srgbClr val="008000"/>
                    </a:solidFill>
                  </a:rPr>
                  <a:t>e.g., </a:t>
                </a:r>
                <a:r>
                  <a:rPr lang="en-NZ" sz="1200" i="0">
                    <a:solidFill>
                      <a:srgbClr val="008000"/>
                    </a:solidFill>
                    <a:latin typeface="Cambria Math" panose="02040503050406030204" pitchFamily="18" charset="0"/>
                  </a:rPr>
                  <a:t>𝐹𝐸𝑉_1</a:t>
                </a:r>
                <a:r>
                  <a:rPr lang="en-US" sz="1200" i="1" dirty="0">
                    <a:solidFill>
                      <a:srgbClr val="008000"/>
                    </a:solidFill>
                  </a:rPr>
                  <a:t> z-score</a:t>
                </a:r>
                <a:r>
                  <a:rPr lang="en-US" sz="1200" dirty="0"/>
                  <a:t>). </a:t>
                </a:r>
                <a:br>
                  <a:rPr lang="en-US" sz="1200" dirty="0"/>
                </a:br>
                <a:r>
                  <a:rPr lang="en-US" sz="1200" dirty="0"/>
                  <a:t>- Although the measurement of outcome only occurred at the 18-year-old measurement wave in the actual data, we will simulate it in each measurement wave to explore the </a:t>
                </a:r>
                <a:r>
                  <a:rPr lang="en-US" sz="1200" dirty="0" err="1"/>
                  <a:t>generalised</a:t>
                </a:r>
                <a:r>
                  <a:rPr lang="en-US" sz="1200" dirty="0"/>
                  <a:t> features of the integrated model.</a:t>
                </a:r>
                <a:br>
                  <a:rPr lang="en-US" sz="1200" dirty="0"/>
                </a:br>
                <a:r>
                  <a:rPr lang="en-US" sz="1200" dirty="0"/>
                  <a:t>- The initial measurement wave (6-week), 9-year measurement wave, and 18-year measurement wave are selected to be as the reference to generate simulated data.</a:t>
                </a:r>
                <a:br>
                  <a:rPr lang="en-US" sz="1200" dirty="0"/>
                </a:br>
                <a:r>
                  <a:rPr lang="en-US" sz="1200" dirty="0"/>
                  <a:t>- Two simulations will be conducted in the study: one having two measurement waves and the other with three measurement waves. The former will be used to explore the features of the integrated model and </a:t>
                </a:r>
                <a:r>
                  <a:rPr lang="en-US" sz="1200" dirty="0" err="1"/>
                  <a:t>optimise</a:t>
                </a:r>
                <a:r>
                  <a:rPr lang="en-US" sz="1200" dirty="0"/>
                  <a:t> its performance, and the latter will be </a:t>
                </a:r>
                <a:r>
                  <a:rPr lang="en-US" sz="1200" dirty="0" err="1"/>
                  <a:t>utilised</a:t>
                </a:r>
                <a:r>
                  <a:rPr lang="en-US" sz="1200" dirty="0"/>
                  <a:t> to validate whether the integrated model can be </a:t>
                </a:r>
                <a:r>
                  <a:rPr lang="en-US" sz="1200" dirty="0" err="1"/>
                  <a:t>generalised</a:t>
                </a:r>
                <a:r>
                  <a:rPr lang="en-US" sz="1200" dirty="0"/>
                  <a:t> to cohort studies having more than two measurement waves.</a:t>
                </a:r>
                <a:br>
                  <a:rPr lang="en-NZ" sz="1200" dirty="0"/>
                </a:br>
                <a:endParaRPr lang="en-NZ" dirty="0"/>
              </a:p>
            </p:txBody>
          </p:sp>
        </mc:Fallback>
      </mc:AlternateContent>
      <p:sp>
        <p:nvSpPr>
          <p:cNvPr id="4" name="Slide Number Placeholder 3">
            <a:extLst>
              <a:ext uri="{FF2B5EF4-FFF2-40B4-BE49-F238E27FC236}">
                <a16:creationId xmlns:a16="http://schemas.microsoft.com/office/drawing/2014/main" id="{BC357746-9D6A-473E-E0BC-BB28EC7B57A9}"/>
              </a:ext>
            </a:extLst>
          </p:cNvPr>
          <p:cNvSpPr>
            <a:spLocks noGrp="1"/>
          </p:cNvSpPr>
          <p:nvPr>
            <p:ph type="sldNum" sz="quarter" idx="5"/>
          </p:nvPr>
        </p:nvSpPr>
        <p:spPr/>
        <p:txBody>
          <a:bodyPr/>
          <a:lstStyle/>
          <a:p>
            <a:fld id="{C3788357-404D-4DAB-8B89-4F47CDAB6DE8}" type="slidenum">
              <a:rPr lang="en-NZ" smtClean="0"/>
              <a:t>17</a:t>
            </a:fld>
            <a:endParaRPr lang="en-NZ"/>
          </a:p>
        </p:txBody>
      </p:sp>
    </p:spTree>
    <p:extLst>
      <p:ext uri="{BB962C8B-B14F-4D97-AF65-F5344CB8AC3E}">
        <p14:creationId xmlns:p14="http://schemas.microsoft.com/office/powerpoint/2010/main" val="68911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817D6-594D-9A2F-8A83-746D238C2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475EA-3E3B-C853-6F73-C66627CEE34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F002C47-C4C6-D8B9-1F31-4FC50E75658B}"/>
                  </a:ext>
                </a:extLst>
              </p:cNvPr>
              <p:cNvSpPr>
                <a:spLocks noGrp="1"/>
              </p:cNvSpPr>
              <p:nvPr>
                <p:ph type="body" idx="1"/>
              </p:nvPr>
            </p:nvSpPr>
            <p:spPr/>
            <p:txBody>
              <a:bodyPr/>
              <a:lstStyle/>
              <a:p>
                <a:r>
                  <a:rPr lang="en-US" dirty="0"/>
                  <a:t>As we can see from the table, the estimates are underestimates but quite close to the true value in most scenarios, and attrition and missingness `will decrease the effective of the sample size. (conjecture). </a:t>
                </a:r>
              </a:p>
              <a:p>
                <a:endParaRPr lang="en-US" dirty="0"/>
              </a:p>
              <a:p>
                <a:r>
                  <a:rPr lang="en-US" dirty="0"/>
                  <a:t>But there are two exceptions and we don’t have explanation for them so far. It may be because of the MNAR mechanism.</a:t>
                </a:r>
              </a:p>
              <a:p>
                <a:endParaRPr lang="en-US" dirty="0"/>
              </a:p>
              <a:p>
                <a:r>
                  <a:rPr lang="en-US" dirty="0"/>
                  <a:t>Monte Carlo.</a:t>
                </a:r>
                <a:endParaRPr lang="en-NZ" dirty="0"/>
              </a:p>
            </p:txBody>
          </p:sp>
        </mc:Choice>
        <mc:Fallback xmlns="">
          <p:sp>
            <p:nvSpPr>
              <p:cNvPr id="3" name="Notes Placeholder 2">
                <a:extLst>
                  <a:ext uri="{FF2B5EF4-FFF2-40B4-BE49-F238E27FC236}">
                    <a16:creationId xmlns:a16="http://schemas.microsoft.com/office/drawing/2014/main" id="{7791378F-6661-4B6A-1D60-D9030885E97D}"/>
                  </a:ext>
                </a:extLst>
              </p:cNvPr>
              <p:cNvSpPr>
                <a:spLocks noGrp="1"/>
              </p:cNvSpPr>
              <p:nvPr>
                <p:ph type="body" idx="1"/>
              </p:nvPr>
            </p:nvSpPr>
            <p:spPr/>
            <p:txBody>
              <a:bodyPr/>
              <a:lstStyle/>
              <a:p>
                <a:r>
                  <a:rPr lang="en-NZ" sz="1800" dirty="0">
                    <a:effectLst/>
                    <a:latin typeface="Aptos" panose="020B0004020202020204" pitchFamily="34" charset="0"/>
                    <a:ea typeface="DengXian" panose="02010600030101010101" pitchFamily="2" charset="-122"/>
                    <a:cs typeface="Times New Roman" panose="02020603050405020304" pitchFamily="18" charset="0"/>
                  </a:rPr>
                  <a:t>- We use </a:t>
                </a:r>
                <a:r>
                  <a:rPr lang="en-NZ" sz="1800" dirty="0" err="1">
                    <a:effectLst/>
                    <a:latin typeface="Aptos" panose="020B0004020202020204" pitchFamily="34" charset="0"/>
                    <a:ea typeface="DengXian" panose="02010600030101010101" pitchFamily="2" charset="-122"/>
                    <a:cs typeface="Times New Roman" panose="02020603050405020304" pitchFamily="18" charset="0"/>
                  </a:rPr>
                  <a:t>expit</a:t>
                </a:r>
                <a:r>
                  <a:rPr lang="en-NZ" sz="1800" dirty="0">
                    <a:effectLst/>
                    <a:latin typeface="Aptos" panose="020B0004020202020204" pitchFamily="34" charset="0"/>
                    <a:ea typeface="DengXian" panose="02010600030101010101" pitchFamily="2" charset="-122"/>
                    <a:cs typeface="Times New Roman" panose="02020603050405020304" pitchFamily="18" charset="0"/>
                  </a:rPr>
                  <a:t> link (inverse logistic link) to convert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𝜇</a:t>
                </a:r>
                <a:r>
                  <a:rPr lang="en-NZ" sz="1800" dirty="0">
                    <a:effectLst/>
                    <a:latin typeface="Aptos" panose="020B0004020202020204" pitchFamily="34" charset="0"/>
                    <a:ea typeface="DengXian" panose="02010600030101010101" pitchFamily="2" charset="-122"/>
                    <a:cs typeface="Times New Roman" panose="02020603050405020304" pitchFamily="18" charset="0"/>
                  </a:rPr>
                  <a:t> to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𝑝</a:t>
                </a:r>
                <a:endParaRPr lang="en-NZ" dirty="0"/>
              </a:p>
            </p:txBody>
          </p:sp>
        </mc:Fallback>
      </mc:AlternateContent>
      <p:sp>
        <p:nvSpPr>
          <p:cNvPr id="4" name="Slide Number Placeholder 3">
            <a:extLst>
              <a:ext uri="{FF2B5EF4-FFF2-40B4-BE49-F238E27FC236}">
                <a16:creationId xmlns:a16="http://schemas.microsoft.com/office/drawing/2014/main" id="{484ABE85-8A38-2F90-C7BC-03DFDE1AE192}"/>
              </a:ext>
            </a:extLst>
          </p:cNvPr>
          <p:cNvSpPr>
            <a:spLocks noGrp="1"/>
          </p:cNvSpPr>
          <p:nvPr>
            <p:ph type="sldNum" sz="quarter" idx="5"/>
          </p:nvPr>
        </p:nvSpPr>
        <p:spPr/>
        <p:txBody>
          <a:bodyPr/>
          <a:lstStyle/>
          <a:p>
            <a:fld id="{C3788357-404D-4DAB-8B89-4F47CDAB6DE8}" type="slidenum">
              <a:rPr lang="en-NZ" smtClean="0"/>
              <a:t>18</a:t>
            </a:fld>
            <a:endParaRPr lang="en-NZ"/>
          </a:p>
        </p:txBody>
      </p:sp>
    </p:spTree>
    <p:extLst>
      <p:ext uri="{BB962C8B-B14F-4D97-AF65-F5344CB8AC3E}">
        <p14:creationId xmlns:p14="http://schemas.microsoft.com/office/powerpoint/2010/main" val="2950263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F938-BF55-9F62-96DE-73F48AE89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FCD28-6049-5284-012C-281C76E63CD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825C6981-8615-CD7D-BF71-8E6BF4AF36F9}"/>
                  </a:ext>
                </a:extLst>
              </p:cNvPr>
              <p:cNvSpPr>
                <a:spLocks noGrp="1"/>
              </p:cNvSpPr>
              <p:nvPr>
                <p:ph type="body" idx="1"/>
              </p:nvPr>
            </p:nvSpPr>
            <p:spPr/>
            <p:txBody>
              <a:bodyPr/>
              <a:lstStyle/>
              <a:p>
                <a:r>
                  <a:rPr lang="en-US" dirty="0"/>
                  <a:t>As we can observe, some bias exists in estimates. It is majorly due to sample size, non-collapsibility, and link function boundary. </a:t>
                </a:r>
              </a:p>
              <a:p>
                <a:r>
                  <a:rPr lang="en-US" dirty="0"/>
                  <a:t>To replicate the PIFS cohort, we set the sample size of simulation at 1500, which is not a big sample size. </a:t>
                </a:r>
              </a:p>
              <a:p>
                <a:r>
                  <a:rPr lang="en-US" sz="1200" dirty="0">
                    <a:highlight>
                      <a:srgbClr val="FFFF00"/>
                    </a:highlight>
                  </a:rPr>
                  <a:t>Marginal</a:t>
                </a:r>
                <a:r>
                  <a:rPr lang="en-US" sz="1200" dirty="0"/>
                  <a:t> causal effect estimate will be biased when </a:t>
                </a:r>
                <a:r>
                  <a:rPr lang="en-NZ" sz="1200" dirty="0"/>
                  <a:t>characteristic collapsibility function (CCF)</a:t>
                </a:r>
                <a:r>
                  <a:rPr lang="en-US" sz="1200" dirty="0"/>
                  <a:t> of link function is non-linear</a:t>
                </a:r>
                <a:r>
                  <a:rPr lang="en-US" dirty="0"/>
                  <a:t>. </a:t>
                </a:r>
              </a:p>
              <a:p>
                <a:r>
                  <a:rPr lang="en-US" dirty="0"/>
                  <a:t>Lastly, a boundary exists in some link functions (e.g., log link, logit link). Causal effect estimates are biased if lots of probabilities lie at the boundary. We optimize coefficients being used in the data generation and rely on the reference variables to avoid this phenomenon.</a:t>
                </a:r>
                <a:endParaRPr lang="en-NZ" dirty="0"/>
              </a:p>
            </p:txBody>
          </p:sp>
        </mc:Choice>
        <mc:Fallback xmlns="">
          <p:sp>
            <p:nvSpPr>
              <p:cNvPr id="3" name="Notes Placeholder 2">
                <a:extLst>
                  <a:ext uri="{FF2B5EF4-FFF2-40B4-BE49-F238E27FC236}">
                    <a16:creationId xmlns:a16="http://schemas.microsoft.com/office/drawing/2014/main" id="{7791378F-6661-4B6A-1D60-D9030885E97D}"/>
                  </a:ext>
                </a:extLst>
              </p:cNvPr>
              <p:cNvSpPr>
                <a:spLocks noGrp="1"/>
              </p:cNvSpPr>
              <p:nvPr>
                <p:ph type="body" idx="1"/>
              </p:nvPr>
            </p:nvSpPr>
            <p:spPr/>
            <p:txBody>
              <a:bodyPr/>
              <a:lstStyle/>
              <a:p>
                <a:r>
                  <a:rPr lang="en-NZ" sz="1800" dirty="0">
                    <a:effectLst/>
                    <a:latin typeface="Aptos" panose="020B0004020202020204" pitchFamily="34" charset="0"/>
                    <a:ea typeface="DengXian" panose="02010600030101010101" pitchFamily="2" charset="-122"/>
                    <a:cs typeface="Times New Roman" panose="02020603050405020304" pitchFamily="18" charset="0"/>
                  </a:rPr>
                  <a:t>- We use </a:t>
                </a:r>
                <a:r>
                  <a:rPr lang="en-NZ" sz="1800" dirty="0" err="1">
                    <a:effectLst/>
                    <a:latin typeface="Aptos" panose="020B0004020202020204" pitchFamily="34" charset="0"/>
                    <a:ea typeface="DengXian" panose="02010600030101010101" pitchFamily="2" charset="-122"/>
                    <a:cs typeface="Times New Roman" panose="02020603050405020304" pitchFamily="18" charset="0"/>
                  </a:rPr>
                  <a:t>expit</a:t>
                </a:r>
                <a:r>
                  <a:rPr lang="en-NZ" sz="1800" dirty="0">
                    <a:effectLst/>
                    <a:latin typeface="Aptos" panose="020B0004020202020204" pitchFamily="34" charset="0"/>
                    <a:ea typeface="DengXian" panose="02010600030101010101" pitchFamily="2" charset="-122"/>
                    <a:cs typeface="Times New Roman" panose="02020603050405020304" pitchFamily="18" charset="0"/>
                  </a:rPr>
                  <a:t> link (inverse logistic link) to convert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𝜇</a:t>
                </a:r>
                <a:r>
                  <a:rPr lang="en-NZ" sz="1800" dirty="0">
                    <a:effectLst/>
                    <a:latin typeface="Aptos" panose="020B0004020202020204" pitchFamily="34" charset="0"/>
                    <a:ea typeface="DengXian" panose="02010600030101010101" pitchFamily="2" charset="-122"/>
                    <a:cs typeface="Times New Roman" panose="02020603050405020304" pitchFamily="18" charset="0"/>
                  </a:rPr>
                  <a:t> to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𝑝</a:t>
                </a:r>
                <a:endParaRPr lang="en-NZ" dirty="0"/>
              </a:p>
            </p:txBody>
          </p:sp>
        </mc:Fallback>
      </mc:AlternateContent>
      <p:sp>
        <p:nvSpPr>
          <p:cNvPr id="4" name="Slide Number Placeholder 3">
            <a:extLst>
              <a:ext uri="{FF2B5EF4-FFF2-40B4-BE49-F238E27FC236}">
                <a16:creationId xmlns:a16="http://schemas.microsoft.com/office/drawing/2014/main" id="{6EC30D88-3094-F7A1-44A2-7E58DA28A8AF}"/>
              </a:ext>
            </a:extLst>
          </p:cNvPr>
          <p:cNvSpPr>
            <a:spLocks noGrp="1"/>
          </p:cNvSpPr>
          <p:nvPr>
            <p:ph type="sldNum" sz="quarter" idx="5"/>
          </p:nvPr>
        </p:nvSpPr>
        <p:spPr/>
        <p:txBody>
          <a:bodyPr/>
          <a:lstStyle/>
          <a:p>
            <a:fld id="{C3788357-404D-4DAB-8B89-4F47CDAB6DE8}" type="slidenum">
              <a:rPr lang="en-NZ" smtClean="0"/>
              <a:t>19</a:t>
            </a:fld>
            <a:endParaRPr lang="en-NZ"/>
          </a:p>
        </p:txBody>
      </p:sp>
    </p:spTree>
    <p:extLst>
      <p:ext uri="{BB962C8B-B14F-4D97-AF65-F5344CB8AC3E}">
        <p14:creationId xmlns:p14="http://schemas.microsoft.com/office/powerpoint/2010/main" val="11633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From the WHO report in 2014, 7% of deaths are related to respiratory diseases in New Zealand, and research showed that people living in the most deprived </a:t>
            </a:r>
            <a:r>
              <a:rPr lang="en-US" sz="1800" kern="0" dirty="0" err="1">
                <a:effectLst/>
                <a:latin typeface="Calibri" panose="020F0502020204030204" pitchFamily="34" charset="0"/>
                <a:ea typeface="DengXian" panose="02010600030101010101" pitchFamily="2" charset="-122"/>
                <a:cs typeface="Times New Roman" panose="02020603050405020304" pitchFamily="18" charset="0"/>
              </a:rPr>
              <a:t>NZDep</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quintiles have higher </a:t>
            </a:r>
            <a:r>
              <a:rPr lang="en-US" sz="1800" kern="0" dirty="0" err="1">
                <a:effectLst/>
                <a:latin typeface="Calibri" panose="020F0502020204030204" pitchFamily="34" charset="0"/>
                <a:ea typeface="DengXian" panose="02010600030101010101" pitchFamily="2" charset="-122"/>
                <a:cs typeface="Times New Roman" panose="02020603050405020304" pitchFamily="18" charset="0"/>
              </a:rPr>
              <a:t>hospitalisations</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and greater mortality from respiratory disease than those in the least deprived </a:t>
            </a:r>
            <a:r>
              <a:rPr lang="en-US" sz="1800" kern="0" dirty="0" err="1">
                <a:effectLst/>
                <a:latin typeface="Calibri" panose="020F0502020204030204" pitchFamily="34" charset="0"/>
                <a:ea typeface="DengXian" panose="02010600030101010101" pitchFamily="2" charset="-122"/>
                <a:cs typeface="Times New Roman" panose="02020603050405020304" pitchFamily="18" charset="0"/>
              </a:rPr>
              <a:t>NZDep</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quintiles.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However, 74% of the Pacific population lives in the country’s most deprived areas. So, they are at higher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a:t>
            </a:r>
          </a:p>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Pacific People had a 2.6 times higher hospitalization rate for respiratory disease compared to other ethnic groups over all age groups, with relative risks between 1.7 and 18.2 for different lung disorders compared to non-Pacific people. </a:t>
            </a:r>
            <a:endParaRPr lang="en-NZ" dirty="0"/>
          </a:p>
        </p:txBody>
      </p:sp>
      <p:sp>
        <p:nvSpPr>
          <p:cNvPr id="4" name="Slide Number Placeholder 3"/>
          <p:cNvSpPr>
            <a:spLocks noGrp="1"/>
          </p:cNvSpPr>
          <p:nvPr>
            <p:ph type="sldNum" sz="quarter" idx="5"/>
          </p:nvPr>
        </p:nvSpPr>
        <p:spPr/>
        <p:txBody>
          <a:bodyPr/>
          <a:lstStyle/>
          <a:p>
            <a:fld id="{C3788357-404D-4DAB-8B89-4F47CDAB6DE8}" type="slidenum">
              <a:rPr lang="en-NZ" smtClean="0"/>
              <a:t>2</a:t>
            </a:fld>
            <a:endParaRPr lang="en-NZ"/>
          </a:p>
        </p:txBody>
      </p:sp>
    </p:spTree>
    <p:extLst>
      <p:ext uri="{BB962C8B-B14F-4D97-AF65-F5344CB8AC3E}">
        <p14:creationId xmlns:p14="http://schemas.microsoft.com/office/powerpoint/2010/main" val="362848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CF98-5649-4266-DEDD-5CAA16A51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DDCD3-230C-3488-F179-9155ED5991F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519892B-2B03-B726-50B0-55CC998ED9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introduces the mathematical explanation for non-collapsibility.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can see, by using CCF, the marginal risk of the intervention group can be represented by a function that depends on the marginal risk of the control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Jensen’s inequality holds when CCF of the link function is non-linear, and this will lead to bias in marginal causal effect estimate.</a:t>
                </a:r>
                <a:r>
                  <a:rPr lang="en-NZ" dirty="0"/>
                  <a:t> CCF is linear when the link function is identity or log.</a:t>
                </a:r>
              </a:p>
            </p:txBody>
          </p:sp>
        </mc:Choice>
        <mc:Fallback xmlns="">
          <p:sp>
            <p:nvSpPr>
              <p:cNvPr id="3" name="Notes Placeholder 2">
                <a:extLst>
                  <a:ext uri="{FF2B5EF4-FFF2-40B4-BE49-F238E27FC236}">
                    <a16:creationId xmlns:a16="http://schemas.microsoft.com/office/drawing/2014/main" id="{7791378F-6661-4B6A-1D60-D9030885E97D}"/>
                  </a:ext>
                </a:extLst>
              </p:cNvPr>
              <p:cNvSpPr>
                <a:spLocks noGrp="1"/>
              </p:cNvSpPr>
              <p:nvPr>
                <p:ph type="body" idx="1"/>
              </p:nvPr>
            </p:nvSpPr>
            <p:spPr/>
            <p:txBody>
              <a:bodyPr/>
              <a:lstStyle/>
              <a:p>
                <a:r>
                  <a:rPr lang="en-NZ" sz="1800" dirty="0">
                    <a:effectLst/>
                    <a:latin typeface="Aptos" panose="020B0004020202020204" pitchFamily="34" charset="0"/>
                    <a:ea typeface="DengXian" panose="02010600030101010101" pitchFamily="2" charset="-122"/>
                    <a:cs typeface="Times New Roman" panose="02020603050405020304" pitchFamily="18" charset="0"/>
                  </a:rPr>
                  <a:t>- We use </a:t>
                </a:r>
                <a:r>
                  <a:rPr lang="en-NZ" sz="1800" dirty="0" err="1">
                    <a:effectLst/>
                    <a:latin typeface="Aptos" panose="020B0004020202020204" pitchFamily="34" charset="0"/>
                    <a:ea typeface="DengXian" panose="02010600030101010101" pitchFamily="2" charset="-122"/>
                    <a:cs typeface="Times New Roman" panose="02020603050405020304" pitchFamily="18" charset="0"/>
                  </a:rPr>
                  <a:t>expit</a:t>
                </a:r>
                <a:r>
                  <a:rPr lang="en-NZ" sz="1800" dirty="0">
                    <a:effectLst/>
                    <a:latin typeface="Aptos" panose="020B0004020202020204" pitchFamily="34" charset="0"/>
                    <a:ea typeface="DengXian" panose="02010600030101010101" pitchFamily="2" charset="-122"/>
                    <a:cs typeface="Times New Roman" panose="02020603050405020304" pitchFamily="18" charset="0"/>
                  </a:rPr>
                  <a:t> link (inverse logistic link) to convert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𝜇</a:t>
                </a:r>
                <a:r>
                  <a:rPr lang="en-NZ" sz="1800" dirty="0">
                    <a:effectLst/>
                    <a:latin typeface="Aptos" panose="020B0004020202020204" pitchFamily="34" charset="0"/>
                    <a:ea typeface="DengXian" panose="02010600030101010101" pitchFamily="2" charset="-122"/>
                    <a:cs typeface="Times New Roman" panose="02020603050405020304" pitchFamily="18" charset="0"/>
                  </a:rPr>
                  <a:t> to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𝑝</a:t>
                </a:r>
                <a:endParaRPr lang="en-NZ" dirty="0"/>
              </a:p>
            </p:txBody>
          </p:sp>
        </mc:Fallback>
      </mc:AlternateContent>
      <p:sp>
        <p:nvSpPr>
          <p:cNvPr id="4" name="Slide Number Placeholder 3">
            <a:extLst>
              <a:ext uri="{FF2B5EF4-FFF2-40B4-BE49-F238E27FC236}">
                <a16:creationId xmlns:a16="http://schemas.microsoft.com/office/drawing/2014/main" id="{32C74C99-490E-87F8-7350-AF25EF732FD2}"/>
              </a:ext>
            </a:extLst>
          </p:cNvPr>
          <p:cNvSpPr>
            <a:spLocks noGrp="1"/>
          </p:cNvSpPr>
          <p:nvPr>
            <p:ph type="sldNum" sz="quarter" idx="5"/>
          </p:nvPr>
        </p:nvSpPr>
        <p:spPr/>
        <p:txBody>
          <a:bodyPr/>
          <a:lstStyle/>
          <a:p>
            <a:fld id="{C3788357-404D-4DAB-8B89-4F47CDAB6DE8}" type="slidenum">
              <a:rPr lang="en-NZ" smtClean="0"/>
              <a:t>20</a:t>
            </a:fld>
            <a:endParaRPr lang="en-NZ"/>
          </a:p>
        </p:txBody>
      </p:sp>
    </p:spTree>
    <p:extLst>
      <p:ext uri="{BB962C8B-B14F-4D97-AF65-F5344CB8AC3E}">
        <p14:creationId xmlns:p14="http://schemas.microsoft.com/office/powerpoint/2010/main" val="4136788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0553-2065-5CC5-E42C-1C52AED6F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0836D-7ABF-272A-5DEB-38B153F83F5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A66FAA5-91FC-FDA5-7634-31F91DC2AAF7}"/>
                  </a:ext>
                </a:extLst>
              </p:cNvPr>
              <p:cNvSpPr>
                <a:spLocks noGrp="1"/>
              </p:cNvSpPr>
              <p:nvPr>
                <p:ph type="body" idx="1"/>
              </p:nvPr>
            </p:nvSpPr>
            <p:spPr/>
            <p:txBody>
              <a:bodyPr/>
              <a:lstStyle/>
              <a:p>
                <a:r>
                  <a:rPr lang="en-US" dirty="0"/>
                  <a:t>Here is the example. From the plots, estimates become stable after the proportion of y1==1 is larger than 10%. This unstable status in the estimation is because of the link function boundary. We can also find that non-collapsibility makes estimates from log link be closer to the true value compared to logit link after stability is achieved.</a:t>
                </a:r>
                <a:endParaRPr lang="en-NZ" dirty="0"/>
              </a:p>
            </p:txBody>
          </p:sp>
        </mc:Choice>
        <mc:Fallback xmlns="">
          <p:sp>
            <p:nvSpPr>
              <p:cNvPr id="3" name="Notes Placeholder 2">
                <a:extLst>
                  <a:ext uri="{FF2B5EF4-FFF2-40B4-BE49-F238E27FC236}">
                    <a16:creationId xmlns:a16="http://schemas.microsoft.com/office/drawing/2014/main" id="{7791378F-6661-4B6A-1D60-D9030885E97D}"/>
                  </a:ext>
                </a:extLst>
              </p:cNvPr>
              <p:cNvSpPr>
                <a:spLocks noGrp="1"/>
              </p:cNvSpPr>
              <p:nvPr>
                <p:ph type="body" idx="1"/>
              </p:nvPr>
            </p:nvSpPr>
            <p:spPr/>
            <p:txBody>
              <a:bodyPr/>
              <a:lstStyle/>
              <a:p>
                <a:r>
                  <a:rPr lang="en-NZ" sz="1800" dirty="0">
                    <a:effectLst/>
                    <a:latin typeface="Aptos" panose="020B0004020202020204" pitchFamily="34" charset="0"/>
                    <a:ea typeface="DengXian" panose="02010600030101010101" pitchFamily="2" charset="-122"/>
                    <a:cs typeface="Times New Roman" panose="02020603050405020304" pitchFamily="18" charset="0"/>
                  </a:rPr>
                  <a:t>- We use </a:t>
                </a:r>
                <a:r>
                  <a:rPr lang="en-NZ" sz="1800" dirty="0" err="1">
                    <a:effectLst/>
                    <a:latin typeface="Aptos" panose="020B0004020202020204" pitchFamily="34" charset="0"/>
                    <a:ea typeface="DengXian" panose="02010600030101010101" pitchFamily="2" charset="-122"/>
                    <a:cs typeface="Times New Roman" panose="02020603050405020304" pitchFamily="18" charset="0"/>
                  </a:rPr>
                  <a:t>expit</a:t>
                </a:r>
                <a:r>
                  <a:rPr lang="en-NZ" sz="1800" dirty="0">
                    <a:effectLst/>
                    <a:latin typeface="Aptos" panose="020B0004020202020204" pitchFamily="34" charset="0"/>
                    <a:ea typeface="DengXian" panose="02010600030101010101" pitchFamily="2" charset="-122"/>
                    <a:cs typeface="Times New Roman" panose="02020603050405020304" pitchFamily="18" charset="0"/>
                  </a:rPr>
                  <a:t> link (inverse logistic link) to convert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𝜇</a:t>
                </a:r>
                <a:r>
                  <a:rPr lang="en-NZ" sz="1800" dirty="0">
                    <a:effectLst/>
                    <a:latin typeface="Aptos" panose="020B0004020202020204" pitchFamily="34" charset="0"/>
                    <a:ea typeface="DengXian" panose="02010600030101010101" pitchFamily="2" charset="-122"/>
                    <a:cs typeface="Times New Roman" panose="02020603050405020304" pitchFamily="18" charset="0"/>
                  </a:rPr>
                  <a:t> to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𝑝</a:t>
                </a:r>
                <a:endParaRPr lang="en-NZ" dirty="0"/>
              </a:p>
            </p:txBody>
          </p:sp>
        </mc:Fallback>
      </mc:AlternateContent>
      <p:sp>
        <p:nvSpPr>
          <p:cNvPr id="4" name="Slide Number Placeholder 3">
            <a:extLst>
              <a:ext uri="{FF2B5EF4-FFF2-40B4-BE49-F238E27FC236}">
                <a16:creationId xmlns:a16="http://schemas.microsoft.com/office/drawing/2014/main" id="{61909EEA-CE0B-60C4-063F-0E2B9B0E3FC5}"/>
              </a:ext>
            </a:extLst>
          </p:cNvPr>
          <p:cNvSpPr>
            <a:spLocks noGrp="1"/>
          </p:cNvSpPr>
          <p:nvPr>
            <p:ph type="sldNum" sz="quarter" idx="5"/>
          </p:nvPr>
        </p:nvSpPr>
        <p:spPr/>
        <p:txBody>
          <a:bodyPr/>
          <a:lstStyle/>
          <a:p>
            <a:fld id="{C3788357-404D-4DAB-8B89-4F47CDAB6DE8}" type="slidenum">
              <a:rPr lang="en-NZ" smtClean="0"/>
              <a:t>21</a:t>
            </a:fld>
            <a:endParaRPr lang="en-NZ"/>
          </a:p>
        </p:txBody>
      </p:sp>
    </p:spTree>
    <p:extLst>
      <p:ext uri="{BB962C8B-B14F-4D97-AF65-F5344CB8AC3E}">
        <p14:creationId xmlns:p14="http://schemas.microsoft.com/office/powerpoint/2010/main" val="1048221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E80D4-47BB-6C97-7E99-98DA8C56E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70D81-682F-D21D-1993-567A8EEE33CD}"/>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E1F3654-1C30-6619-1DA3-135403ACF78B}"/>
                  </a:ext>
                </a:extLst>
              </p:cNvPr>
              <p:cNvSpPr>
                <a:spLocks noGrp="1"/>
              </p:cNvSpPr>
              <p:nvPr>
                <p:ph type="body" idx="1"/>
              </p:nvPr>
            </p:nvSpPr>
            <p:spPr/>
            <p:txBody>
              <a:bodyPr/>
              <a:lstStyle/>
              <a:p>
                <a:r>
                  <a:rPr lang="en-US" dirty="0"/>
                  <a:t>And then, we look at plots generated by a smaller sample size. It achieves stable later. Additionally, the gap between log link and logit link become smaller. This is because the estimation error becomes large when sample size decreases, and this larger error </a:t>
                </a:r>
                <a:r>
                  <a:rPr lang="en-US" i="1" dirty="0"/>
                  <a:t>masks</a:t>
                </a:r>
                <a:r>
                  <a:rPr lang="en-US" dirty="0"/>
                  <a:t> the non-collapsibility gap.</a:t>
                </a:r>
                <a:endParaRPr lang="en-NZ" dirty="0"/>
              </a:p>
            </p:txBody>
          </p:sp>
        </mc:Choice>
        <mc:Fallback xmlns="">
          <p:sp>
            <p:nvSpPr>
              <p:cNvPr id="3" name="Notes Placeholder 2">
                <a:extLst>
                  <a:ext uri="{FF2B5EF4-FFF2-40B4-BE49-F238E27FC236}">
                    <a16:creationId xmlns:a16="http://schemas.microsoft.com/office/drawing/2014/main" id="{7791378F-6661-4B6A-1D60-D9030885E97D}"/>
                  </a:ext>
                </a:extLst>
              </p:cNvPr>
              <p:cNvSpPr>
                <a:spLocks noGrp="1"/>
              </p:cNvSpPr>
              <p:nvPr>
                <p:ph type="body" idx="1"/>
              </p:nvPr>
            </p:nvSpPr>
            <p:spPr/>
            <p:txBody>
              <a:bodyPr/>
              <a:lstStyle/>
              <a:p>
                <a:r>
                  <a:rPr lang="en-NZ" sz="1800" dirty="0">
                    <a:effectLst/>
                    <a:latin typeface="Aptos" panose="020B0004020202020204" pitchFamily="34" charset="0"/>
                    <a:ea typeface="DengXian" panose="02010600030101010101" pitchFamily="2" charset="-122"/>
                    <a:cs typeface="Times New Roman" panose="02020603050405020304" pitchFamily="18" charset="0"/>
                  </a:rPr>
                  <a:t>- We use </a:t>
                </a:r>
                <a:r>
                  <a:rPr lang="en-NZ" sz="1800" dirty="0" err="1">
                    <a:effectLst/>
                    <a:latin typeface="Aptos" panose="020B0004020202020204" pitchFamily="34" charset="0"/>
                    <a:ea typeface="DengXian" panose="02010600030101010101" pitchFamily="2" charset="-122"/>
                    <a:cs typeface="Times New Roman" panose="02020603050405020304" pitchFamily="18" charset="0"/>
                  </a:rPr>
                  <a:t>expit</a:t>
                </a:r>
                <a:r>
                  <a:rPr lang="en-NZ" sz="1800" dirty="0">
                    <a:effectLst/>
                    <a:latin typeface="Aptos" panose="020B0004020202020204" pitchFamily="34" charset="0"/>
                    <a:ea typeface="DengXian" panose="02010600030101010101" pitchFamily="2" charset="-122"/>
                    <a:cs typeface="Times New Roman" panose="02020603050405020304" pitchFamily="18" charset="0"/>
                  </a:rPr>
                  <a:t> link (inverse logistic link) to convert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𝜇</a:t>
                </a:r>
                <a:r>
                  <a:rPr lang="en-NZ" sz="1800" dirty="0">
                    <a:effectLst/>
                    <a:latin typeface="Aptos" panose="020B0004020202020204" pitchFamily="34" charset="0"/>
                    <a:ea typeface="DengXian" panose="02010600030101010101" pitchFamily="2" charset="-122"/>
                    <a:cs typeface="Times New Roman" panose="02020603050405020304" pitchFamily="18" charset="0"/>
                  </a:rPr>
                  <a:t> to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𝑝</a:t>
                </a:r>
                <a:endParaRPr lang="en-NZ" dirty="0"/>
              </a:p>
            </p:txBody>
          </p:sp>
        </mc:Fallback>
      </mc:AlternateContent>
      <p:sp>
        <p:nvSpPr>
          <p:cNvPr id="4" name="Slide Number Placeholder 3">
            <a:extLst>
              <a:ext uri="{FF2B5EF4-FFF2-40B4-BE49-F238E27FC236}">
                <a16:creationId xmlns:a16="http://schemas.microsoft.com/office/drawing/2014/main" id="{72E983B0-9745-FB5C-778E-170C21FEE334}"/>
              </a:ext>
            </a:extLst>
          </p:cNvPr>
          <p:cNvSpPr>
            <a:spLocks noGrp="1"/>
          </p:cNvSpPr>
          <p:nvPr>
            <p:ph type="sldNum" sz="quarter" idx="5"/>
          </p:nvPr>
        </p:nvSpPr>
        <p:spPr/>
        <p:txBody>
          <a:bodyPr/>
          <a:lstStyle/>
          <a:p>
            <a:fld id="{C3788357-404D-4DAB-8B89-4F47CDAB6DE8}" type="slidenum">
              <a:rPr lang="en-NZ" smtClean="0"/>
              <a:t>22</a:t>
            </a:fld>
            <a:endParaRPr lang="en-NZ"/>
          </a:p>
        </p:txBody>
      </p:sp>
    </p:spTree>
    <p:extLst>
      <p:ext uri="{BB962C8B-B14F-4D97-AF65-F5344CB8AC3E}">
        <p14:creationId xmlns:p14="http://schemas.microsoft.com/office/powerpoint/2010/main" val="4179711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9B98F-FB65-ECAD-2706-3FFDE3F96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55167-39F8-F243-0471-7A816FF71AAC}"/>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C88208C-EE0B-8E91-02C5-BAA3A2333CD1}"/>
                  </a:ext>
                </a:extLst>
              </p:cNvPr>
              <p:cNvSpPr>
                <a:spLocks noGrp="1"/>
              </p:cNvSpPr>
              <p:nvPr>
                <p:ph type="body" idx="1"/>
              </p:nvPr>
            </p:nvSpPr>
            <p:spPr/>
            <p:txBody>
              <a:bodyPr/>
              <a:lstStyle/>
              <a:p>
                <a:r>
                  <a:rPr lang="en-US" dirty="0"/>
                  <a:t>As the sample size reduces to 500, the estimates produced by the log link and logit link converge closely, and the gap nearly vanishes.</a:t>
                </a:r>
                <a:endParaRPr lang="en-NZ" dirty="0"/>
              </a:p>
            </p:txBody>
          </p:sp>
        </mc:Choice>
        <mc:Fallback xmlns="">
          <p:sp>
            <p:nvSpPr>
              <p:cNvPr id="3" name="Notes Placeholder 2">
                <a:extLst>
                  <a:ext uri="{FF2B5EF4-FFF2-40B4-BE49-F238E27FC236}">
                    <a16:creationId xmlns:a16="http://schemas.microsoft.com/office/drawing/2014/main" id="{7791378F-6661-4B6A-1D60-D9030885E97D}"/>
                  </a:ext>
                </a:extLst>
              </p:cNvPr>
              <p:cNvSpPr>
                <a:spLocks noGrp="1"/>
              </p:cNvSpPr>
              <p:nvPr>
                <p:ph type="body" idx="1"/>
              </p:nvPr>
            </p:nvSpPr>
            <p:spPr/>
            <p:txBody>
              <a:bodyPr/>
              <a:lstStyle/>
              <a:p>
                <a:r>
                  <a:rPr lang="en-NZ" sz="1800" dirty="0">
                    <a:effectLst/>
                    <a:latin typeface="Aptos" panose="020B0004020202020204" pitchFamily="34" charset="0"/>
                    <a:ea typeface="DengXian" panose="02010600030101010101" pitchFamily="2" charset="-122"/>
                    <a:cs typeface="Times New Roman" panose="02020603050405020304" pitchFamily="18" charset="0"/>
                  </a:rPr>
                  <a:t>- We use </a:t>
                </a:r>
                <a:r>
                  <a:rPr lang="en-NZ" sz="1800" dirty="0" err="1">
                    <a:effectLst/>
                    <a:latin typeface="Aptos" panose="020B0004020202020204" pitchFamily="34" charset="0"/>
                    <a:ea typeface="DengXian" panose="02010600030101010101" pitchFamily="2" charset="-122"/>
                    <a:cs typeface="Times New Roman" panose="02020603050405020304" pitchFamily="18" charset="0"/>
                  </a:rPr>
                  <a:t>expit</a:t>
                </a:r>
                <a:r>
                  <a:rPr lang="en-NZ" sz="1800" dirty="0">
                    <a:effectLst/>
                    <a:latin typeface="Aptos" panose="020B0004020202020204" pitchFamily="34" charset="0"/>
                    <a:ea typeface="DengXian" panose="02010600030101010101" pitchFamily="2" charset="-122"/>
                    <a:cs typeface="Times New Roman" panose="02020603050405020304" pitchFamily="18" charset="0"/>
                  </a:rPr>
                  <a:t> link (inverse logistic link) to convert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𝜇</a:t>
                </a:r>
                <a:r>
                  <a:rPr lang="en-NZ" sz="1800" dirty="0">
                    <a:effectLst/>
                    <a:latin typeface="Aptos" panose="020B0004020202020204" pitchFamily="34" charset="0"/>
                    <a:ea typeface="DengXian" panose="02010600030101010101" pitchFamily="2" charset="-122"/>
                    <a:cs typeface="Times New Roman" panose="02020603050405020304" pitchFamily="18" charset="0"/>
                  </a:rPr>
                  <a:t> to </a:t>
                </a:r>
                <a:r>
                  <a:rPr lang="en-NZ" sz="1800" i="0">
                    <a:effectLst/>
                    <a:latin typeface="Cambria Math" panose="02040503050406030204" pitchFamily="18" charset="0"/>
                    <a:ea typeface="DengXian" panose="02010600030101010101" pitchFamily="2" charset="-122"/>
                    <a:cs typeface="Times New Roman" panose="02020603050405020304" pitchFamily="18" charset="0"/>
                  </a:rPr>
                  <a:t>𝑝</a:t>
                </a:r>
                <a:endParaRPr lang="en-NZ" dirty="0"/>
              </a:p>
            </p:txBody>
          </p:sp>
        </mc:Fallback>
      </mc:AlternateContent>
      <p:sp>
        <p:nvSpPr>
          <p:cNvPr id="4" name="Slide Number Placeholder 3">
            <a:extLst>
              <a:ext uri="{FF2B5EF4-FFF2-40B4-BE49-F238E27FC236}">
                <a16:creationId xmlns:a16="http://schemas.microsoft.com/office/drawing/2014/main" id="{0CC866E2-84D6-E359-416F-B4B91EAE34A8}"/>
              </a:ext>
            </a:extLst>
          </p:cNvPr>
          <p:cNvSpPr>
            <a:spLocks noGrp="1"/>
          </p:cNvSpPr>
          <p:nvPr>
            <p:ph type="sldNum" sz="quarter" idx="5"/>
          </p:nvPr>
        </p:nvSpPr>
        <p:spPr/>
        <p:txBody>
          <a:bodyPr/>
          <a:lstStyle/>
          <a:p>
            <a:fld id="{C3788357-404D-4DAB-8B89-4F47CDAB6DE8}" type="slidenum">
              <a:rPr lang="en-NZ" smtClean="0"/>
              <a:t>23</a:t>
            </a:fld>
            <a:endParaRPr lang="en-NZ"/>
          </a:p>
        </p:txBody>
      </p:sp>
    </p:spTree>
    <p:extLst>
      <p:ext uri="{BB962C8B-B14F-4D97-AF65-F5344CB8AC3E}">
        <p14:creationId xmlns:p14="http://schemas.microsoft.com/office/powerpoint/2010/main" val="1257465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3788357-404D-4DAB-8B89-4F47CDAB6DE8}" type="slidenum">
              <a:rPr lang="en-NZ" smtClean="0"/>
              <a:t>24</a:t>
            </a:fld>
            <a:endParaRPr lang="en-NZ"/>
          </a:p>
        </p:txBody>
      </p:sp>
    </p:spTree>
    <p:extLst>
      <p:ext uri="{BB962C8B-B14F-4D97-AF65-F5344CB8AC3E}">
        <p14:creationId xmlns:p14="http://schemas.microsoft.com/office/powerpoint/2010/main" val="1219593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C3788357-404D-4DAB-8B89-4F47CDAB6DE8}" type="slidenum">
              <a:rPr lang="en-NZ" smtClean="0"/>
              <a:t>25</a:t>
            </a:fld>
            <a:endParaRPr lang="en-NZ"/>
          </a:p>
        </p:txBody>
      </p:sp>
    </p:spTree>
    <p:extLst>
      <p:ext uri="{BB962C8B-B14F-4D97-AF65-F5344CB8AC3E}">
        <p14:creationId xmlns:p14="http://schemas.microsoft.com/office/powerpoint/2010/main" val="191067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Some research showed that alveoli continue growing after two years of age and fully develops in early adulthood. </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This could increase the likelihood of continued harm from new insults but also presents an opportunity to use resilience factors at different periods to improve later lung function. </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 risks on damaging lung function includes lung function reduction and predisposition to later respiratory disease.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 former means that early insults may lower the maximum lung function and/or accelerate its decline after the peak and the latter means that early disease raises the risk of later disease occurring. </a:t>
            </a:r>
          </a:p>
        </p:txBody>
      </p:sp>
      <p:sp>
        <p:nvSpPr>
          <p:cNvPr id="4" name="Slide Number Placeholder 3"/>
          <p:cNvSpPr>
            <a:spLocks noGrp="1"/>
          </p:cNvSpPr>
          <p:nvPr>
            <p:ph type="sldNum" sz="quarter" idx="5"/>
          </p:nvPr>
        </p:nvSpPr>
        <p:spPr/>
        <p:txBody>
          <a:bodyPr/>
          <a:lstStyle/>
          <a:p>
            <a:fld id="{C3788357-404D-4DAB-8B89-4F47CDAB6DE8}" type="slidenum">
              <a:rPr lang="en-NZ" smtClean="0"/>
              <a:t>3</a:t>
            </a:fld>
            <a:endParaRPr lang="en-NZ"/>
          </a:p>
        </p:txBody>
      </p:sp>
    </p:spTree>
    <p:extLst>
      <p:ext uri="{BB962C8B-B14F-4D97-AF65-F5344CB8AC3E}">
        <p14:creationId xmlns:p14="http://schemas.microsoft.com/office/powerpoint/2010/main" val="24691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In our study, the major data comes from the Pacific Islands Families study cohort. It consists of 1,398 individuals born from Pacific Island families in Middlemore Hospital between March and December 2000. </a:t>
            </a:r>
          </a:p>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Follow-up assessments were also conducted at different ages. The respiratory study was only conducted at 18 years and there were 466 participants from the cohort. </a:t>
            </a:r>
          </a:p>
          <a:p>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We have a bunch of related exposures in this study. They come from 11 domains. </a:t>
            </a:r>
          </a:p>
          <a:p>
            <a:r>
              <a:rPr lang="en-US" sz="1800" dirty="0">
                <a:effectLst/>
                <a:latin typeface="Aptos" panose="020B0004020202020204" pitchFamily="34" charset="0"/>
                <a:ea typeface="DengXian" panose="02010600030101010101" pitchFamily="2" charset="-122"/>
                <a:cs typeface="Times New Roman" panose="02020603050405020304" pitchFamily="18" charset="0"/>
              </a:rPr>
              <a:t>These domains are </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highlighted by different colors based on findings from the relative research. Green indicates resilience factors that can improve lung function, Red represents risk factors that will harm lung function, and Orange factors can play either.</a:t>
            </a:r>
            <a:endParaRPr lang="en-NZ" dirty="0"/>
          </a:p>
        </p:txBody>
      </p:sp>
      <p:sp>
        <p:nvSpPr>
          <p:cNvPr id="4" name="Slide Number Placeholder 3"/>
          <p:cNvSpPr>
            <a:spLocks noGrp="1"/>
          </p:cNvSpPr>
          <p:nvPr>
            <p:ph type="sldNum" sz="quarter" idx="5"/>
          </p:nvPr>
        </p:nvSpPr>
        <p:spPr/>
        <p:txBody>
          <a:bodyPr/>
          <a:lstStyle/>
          <a:p>
            <a:fld id="{C3788357-404D-4DAB-8B89-4F47CDAB6DE8}" type="slidenum">
              <a:rPr lang="en-NZ" smtClean="0"/>
              <a:t>4</a:t>
            </a:fld>
            <a:endParaRPr lang="en-NZ"/>
          </a:p>
        </p:txBody>
      </p:sp>
    </p:spTree>
    <p:extLst>
      <p:ext uri="{BB962C8B-B14F-4D97-AF65-F5344CB8AC3E}">
        <p14:creationId xmlns:p14="http://schemas.microsoft.com/office/powerpoint/2010/main" val="170841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In this study,</a:t>
                </a:r>
                <a:r>
                  <a:rPr lang="en-US" sz="1800" kern="0" baseline="0" dirty="0">
                    <a:effectLst/>
                    <a:latin typeface="Calibri" panose="020F0502020204030204" pitchFamily="34" charset="0"/>
                    <a:ea typeface="DengXian" panose="02010600030101010101" pitchFamily="2" charset="-122"/>
                    <a:cs typeface="Times New Roman" panose="02020603050405020304" pitchFamily="18" charset="0"/>
                  </a:rPr>
                  <a:t> t</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he primary outcome is </a:t>
                </a:r>
                <a14:m>
                  <m:oMath xmlns:m="http://schemas.openxmlformats.org/officeDocument/2006/math">
                    <m:sSub>
                      <m:sSubPr>
                        <m:ctrlPr>
                          <a:rPr lang="en-NZ" i="1">
                            <a:effectLst/>
                            <a:latin typeface="Cambria Math" panose="02040503050406030204" pitchFamily="18" charset="0"/>
                          </a:rPr>
                        </m:ctrlPr>
                      </m:sSubPr>
                      <m:e>
                        <m:r>
                          <a:rPr lang="en-US" sz="1800" i="1" kern="0">
                            <a:effectLst/>
                            <a:latin typeface="Cambria Math" panose="02040503050406030204" pitchFamily="18" charset="0"/>
                            <a:ea typeface="DengXian" panose="02010600030101010101" pitchFamily="2" charset="-122"/>
                            <a:cs typeface="Times New Roman" panose="02020603050405020304" pitchFamily="18" charset="0"/>
                          </a:rPr>
                          <m:t>𝐹𝐸𝑉</m:t>
                        </m:r>
                      </m:e>
                      <m:sub>
                        <m:r>
                          <a:rPr lang="en-NZ" sz="1800" i="1" kern="0">
                            <a:effectLst/>
                            <a:latin typeface="Cambria Math" panose="02040503050406030204" pitchFamily="18" charset="0"/>
                            <a:ea typeface="DengXian" panose="02010600030101010101" pitchFamily="2" charset="-122"/>
                            <a:cs typeface="Times New Roman" panose="02020603050405020304" pitchFamily="18" charset="0"/>
                          </a:rPr>
                          <m:t>1</m:t>
                        </m:r>
                      </m:sub>
                    </m:sSub>
                  </m:oMath>
                </a14:m>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z-score, and the secondary outcomes are </a:t>
                </a:r>
                <a14:m>
                  <m:oMath xmlns:m="http://schemas.openxmlformats.org/officeDocument/2006/math">
                    <m:sSub>
                      <m:sSubPr>
                        <m:ctrlPr>
                          <a:rPr lang="en-NZ" i="1">
                            <a:effectLst/>
                            <a:latin typeface="Cambria Math" panose="02040503050406030204" pitchFamily="18" charset="0"/>
                          </a:rPr>
                        </m:ctrlPr>
                      </m:sSubPr>
                      <m:e>
                        <m:r>
                          <a:rPr lang="en-US" sz="1800" i="1" kern="0">
                            <a:effectLst/>
                            <a:latin typeface="Cambria Math" panose="02040503050406030204" pitchFamily="18" charset="0"/>
                            <a:ea typeface="DengXian" panose="02010600030101010101" pitchFamily="2" charset="-122"/>
                            <a:cs typeface="Times New Roman" panose="02020603050405020304" pitchFamily="18" charset="0"/>
                          </a:rPr>
                          <m:t>𝐹𝐸𝑉</m:t>
                        </m:r>
                      </m:e>
                      <m:sub>
                        <m:r>
                          <a:rPr lang="en-NZ" sz="1800" i="1" kern="0">
                            <a:effectLst/>
                            <a:latin typeface="Cambria Math" panose="02040503050406030204" pitchFamily="18" charset="0"/>
                            <a:ea typeface="DengXian" panose="02010600030101010101" pitchFamily="2" charset="-122"/>
                            <a:cs typeface="Times New Roman" panose="02020603050405020304" pitchFamily="18" charset="0"/>
                          </a:rPr>
                          <m:t>1</m:t>
                        </m:r>
                      </m:sub>
                    </m:sSub>
                  </m:oMath>
                </a14:m>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and Healthy Lung Function defined as </a:t>
                </a:r>
                <a14:m>
                  <m:oMath xmlns:m="http://schemas.openxmlformats.org/officeDocument/2006/math">
                    <m:sSub>
                      <m:sSubPr>
                        <m:ctrlPr>
                          <a:rPr lang="en-NZ" i="1">
                            <a:effectLst/>
                            <a:latin typeface="Cambria Math" panose="02040503050406030204" pitchFamily="18" charset="0"/>
                          </a:rPr>
                        </m:ctrlPr>
                      </m:sSubPr>
                      <m:e>
                        <m:r>
                          <a:rPr lang="en-US" sz="1800" i="1" kern="0">
                            <a:effectLst/>
                            <a:latin typeface="Cambria Math" panose="02040503050406030204" pitchFamily="18" charset="0"/>
                            <a:ea typeface="DengXian" panose="02010600030101010101" pitchFamily="2" charset="-122"/>
                            <a:cs typeface="Times New Roman" panose="02020603050405020304" pitchFamily="18" charset="0"/>
                          </a:rPr>
                          <m:t>𝐹𝐸𝑉</m:t>
                        </m:r>
                      </m:e>
                      <m:sub>
                        <m:r>
                          <a:rPr lang="en-NZ" sz="1800" i="1" kern="0">
                            <a:effectLst/>
                            <a:latin typeface="Cambria Math" panose="02040503050406030204" pitchFamily="18" charset="0"/>
                            <a:ea typeface="DengXian" panose="02010600030101010101" pitchFamily="2" charset="-122"/>
                            <a:cs typeface="Times New Roman" panose="02020603050405020304" pitchFamily="18" charset="0"/>
                          </a:rPr>
                          <m:t>1</m:t>
                        </m:r>
                      </m:sub>
                    </m:sSub>
                  </m:oMath>
                </a14:m>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z-score being larger than -1.64. </a:t>
                </a:r>
              </a:p>
              <a:p>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There are some additional outcomes in the PIFS cohort. We will also conduct an analysis on them.</a:t>
                </a:r>
              </a:p>
            </p:txBody>
          </p:sp>
        </mc:Choice>
        <mc:Fallback xmlns="">
          <p:sp>
            <p:nvSpPr>
              <p:cNvPr id="3" name="Notes Placeholder 2"/>
              <p:cNvSpPr>
                <a:spLocks noGrp="1"/>
              </p:cNvSpPr>
              <p:nvPr>
                <p:ph type="body" idx="1"/>
              </p:nvPr>
            </p:nvSpPr>
            <p:spPr/>
            <p:txBody>
              <a:bodyPr/>
              <a:lstStyle/>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 primary outcome is </a:t>
                </a:r>
                <a:r>
                  <a:rPr lang="en-NZ" i="0">
                    <a:effectLst/>
                    <a:latin typeface="Cambria Math" panose="02040503050406030204" pitchFamily="18" charset="0"/>
                  </a:rPr>
                  <a:t>〖</a:t>
                </a:r>
                <a:r>
                  <a:rPr lang="en-US" sz="1800" i="0" kern="0">
                    <a:effectLst/>
                    <a:latin typeface="Cambria Math" panose="02040503050406030204" pitchFamily="18" charset="0"/>
                    <a:ea typeface="DengXian" panose="02010600030101010101" pitchFamily="2" charset="-122"/>
                    <a:cs typeface="Times New Roman" panose="02020603050405020304" pitchFamily="18" charset="0"/>
                  </a:rPr>
                  <a:t>𝐹𝐸𝑉</a:t>
                </a:r>
                <a:r>
                  <a:rPr lang="en-NZ" sz="1800" i="0" kern="0">
                    <a:effectLst/>
                    <a:latin typeface="Cambria Math" panose="02040503050406030204" pitchFamily="18" charset="0"/>
                    <a:ea typeface="DengXian" panose="02010600030101010101" pitchFamily="2" charset="-122"/>
                    <a:cs typeface="Times New Roman" panose="02020603050405020304" pitchFamily="18" charset="0"/>
                  </a:rPr>
                  <a:t>〗_1</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z-score, and the secondary outcomes are </a:t>
                </a:r>
                <a:r>
                  <a:rPr lang="en-NZ" i="0">
                    <a:effectLst/>
                    <a:latin typeface="Cambria Math" panose="02040503050406030204" pitchFamily="18" charset="0"/>
                  </a:rPr>
                  <a:t>〖</a:t>
                </a:r>
                <a:r>
                  <a:rPr lang="en-US" sz="1800" i="0" kern="0">
                    <a:effectLst/>
                    <a:latin typeface="Cambria Math" panose="02040503050406030204" pitchFamily="18" charset="0"/>
                    <a:ea typeface="DengXian" panose="02010600030101010101" pitchFamily="2" charset="-122"/>
                    <a:cs typeface="Times New Roman" panose="02020603050405020304" pitchFamily="18" charset="0"/>
                  </a:rPr>
                  <a:t>𝐹𝐸𝑉</a:t>
                </a:r>
                <a:r>
                  <a:rPr lang="en-NZ" sz="1800" i="0" kern="0">
                    <a:effectLst/>
                    <a:latin typeface="Cambria Math" panose="02040503050406030204" pitchFamily="18" charset="0"/>
                    <a:ea typeface="DengXian" panose="02010600030101010101" pitchFamily="2" charset="-122"/>
                    <a:cs typeface="Times New Roman" panose="02020603050405020304" pitchFamily="18" charset="0"/>
                  </a:rPr>
                  <a:t>〗_1</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and Healthy Lung Function defined as </a:t>
                </a:r>
                <a:r>
                  <a:rPr lang="en-NZ" i="0">
                    <a:effectLst/>
                    <a:latin typeface="Cambria Math" panose="02040503050406030204" pitchFamily="18" charset="0"/>
                  </a:rPr>
                  <a:t>〖</a:t>
                </a:r>
                <a:r>
                  <a:rPr lang="en-US" sz="1800" i="0" kern="0">
                    <a:effectLst/>
                    <a:latin typeface="Cambria Math" panose="02040503050406030204" pitchFamily="18" charset="0"/>
                    <a:ea typeface="DengXian" panose="02010600030101010101" pitchFamily="2" charset="-122"/>
                    <a:cs typeface="Times New Roman" panose="02020603050405020304" pitchFamily="18" charset="0"/>
                  </a:rPr>
                  <a:t>𝐹𝐸𝑉</a:t>
                </a:r>
                <a:r>
                  <a:rPr lang="en-NZ" sz="1800" i="0" kern="0">
                    <a:effectLst/>
                    <a:latin typeface="Cambria Math" panose="02040503050406030204" pitchFamily="18" charset="0"/>
                    <a:ea typeface="DengXian" panose="02010600030101010101" pitchFamily="2" charset="-122"/>
                    <a:cs typeface="Times New Roman" panose="02020603050405020304" pitchFamily="18" charset="0"/>
                  </a:rPr>
                  <a:t>〗_1</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z-score being larger than -1.64. </a:t>
                </a:r>
              </a:p>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There are some additional outcomes in the PIFS cohort. We may also conduct an analysis of them. </a:t>
                </a:r>
                <a:endParaRPr lang="en-NZ" dirty="0"/>
              </a:p>
            </p:txBody>
          </p:sp>
        </mc:Fallback>
      </mc:AlternateContent>
      <p:sp>
        <p:nvSpPr>
          <p:cNvPr id="4" name="Slide Number Placeholder 3"/>
          <p:cNvSpPr>
            <a:spLocks noGrp="1"/>
          </p:cNvSpPr>
          <p:nvPr>
            <p:ph type="sldNum" sz="quarter" idx="5"/>
          </p:nvPr>
        </p:nvSpPr>
        <p:spPr/>
        <p:txBody>
          <a:bodyPr/>
          <a:lstStyle/>
          <a:p>
            <a:fld id="{C3788357-404D-4DAB-8B89-4F47CDAB6DE8}" type="slidenum">
              <a:rPr lang="en-NZ" smtClean="0"/>
              <a:t>5</a:t>
            </a:fld>
            <a:endParaRPr lang="en-NZ"/>
          </a:p>
        </p:txBody>
      </p:sp>
    </p:spTree>
    <p:extLst>
      <p:ext uri="{BB962C8B-B14F-4D97-AF65-F5344CB8AC3E}">
        <p14:creationId xmlns:p14="http://schemas.microsoft.com/office/powerpoint/2010/main" val="348901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 causal diagram between the exposures of interest and the respiratory outcomes is also drawn and confirmed by respiratory health experts (Conroy and Cass). </a:t>
            </a:r>
            <a:endParaRPr lang="en-NZ"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NZ" dirty="0"/>
          </a:p>
          <a:p>
            <a:r>
              <a:rPr lang="en-NZ"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DengXian" panose="02010600030101010101" pitchFamily="2" charset="-122"/>
                <a:cs typeface="Times New Roman" panose="02020603050405020304" pitchFamily="18" charset="0"/>
              </a:rPr>
              <a:t>My master thesis has explored the impact of nutrition factors and used inverse probability weighting to address selection bias. However, it is not a full respiratory analysis for Pasifika youth yet. </a:t>
            </a:r>
            <a:endParaRPr lang="en-US" sz="1000" kern="0" dirty="0">
              <a:effectLst/>
              <a:latin typeface="Calibri" panose="020F0502020204030204" pitchFamily="34" charset="0"/>
              <a:ea typeface="DengXian" panose="02010600030101010101" pitchFamily="2" charset="-122"/>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C3788357-404D-4DAB-8B89-4F47CDAB6DE8}" type="slidenum">
              <a:rPr lang="en-NZ" smtClean="0"/>
              <a:t>6</a:t>
            </a:fld>
            <a:endParaRPr lang="en-NZ"/>
          </a:p>
        </p:txBody>
      </p:sp>
    </p:spTree>
    <p:extLst>
      <p:ext uri="{BB962C8B-B14F-4D97-AF65-F5344CB8AC3E}">
        <p14:creationId xmlns:p14="http://schemas.microsoft.com/office/powerpoint/2010/main" val="132909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Missingness is a common issue in observational studies</a:t>
            </a:r>
            <a:r>
              <a:rPr lang="en-NZ" sz="1800" dirty="0"/>
              <a:t>. </a:t>
            </a:r>
          </a:p>
          <a:p>
            <a:r>
              <a:rPr lang="en-NZ" sz="1800" dirty="0">
                <a:solidFill>
                  <a:schemeClr val="accent1">
                    <a:lumMod val="75000"/>
                  </a:schemeClr>
                </a:solidFill>
              </a:rPr>
              <a:t>There are some features of missingness, but the most important one is the mechanisms of missingness. It includes MCAR, MAR, MNAR.</a:t>
            </a:r>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 first missingness technique used in our study is inverse probability weighting. It works for missingness that occurs under non-MCAR mechanisms and suitable for scenarios involving a large number of missing responses or drop-outs within a longitudinal study. Its core calculation is propensity scores to completeness, which are the probability of completeness condition on the individual characteristics of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a:t>
            </a:r>
          </a:p>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 core calculation is propensity scores to completeness, which are the probability of completeness condition on the individual characteristics of participants. </a:t>
            </a:r>
            <a:endParaRPr lang="en-US" sz="1200" dirty="0"/>
          </a:p>
          <a:p>
            <a:r>
              <a:rPr lang="en-US" sz="1800" kern="0" dirty="0">
                <a:effectLst/>
                <a:latin typeface="Calibri" panose="020F0502020204030204" pitchFamily="34" charset="0"/>
                <a:ea typeface="DengXian" panose="02010600030101010101" pitchFamily="2" charset="-122"/>
                <a:cs typeface="Times New Roman" panose="02020603050405020304" pitchFamily="18" charset="0"/>
              </a:rPr>
              <a:t>IPW will construct a pseudo-population where the covariate distributions in the levels of exposure are identical.  In the pseudo-population, the impact of selection bias can be reduced when estimating causal effects. </a:t>
            </a:r>
          </a:p>
          <a:p>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88357-404D-4DAB-8B89-4F47CDAB6DE8}" type="slidenum">
              <a:rPr lang="en-NZ" smtClean="0"/>
              <a:t>7</a:t>
            </a:fld>
            <a:endParaRPr lang="en-NZ"/>
          </a:p>
        </p:txBody>
      </p:sp>
    </p:spTree>
    <p:extLst>
      <p:ext uri="{BB962C8B-B14F-4D97-AF65-F5344CB8AC3E}">
        <p14:creationId xmlns:p14="http://schemas.microsoft.com/office/powerpoint/2010/main" val="142676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Tx/>
                  <a:buNone/>
                </a:pPr>
                <a:r>
                  <a:rPr lang="en-US" sz="1200" dirty="0"/>
                  <a:t>Multiple Imputation is another missingness technique. It is a popular missingness technique under a MAR assumption, which will extrapolate the distribution of missingness from the distribution of observed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 uses a staged approach to handle missingness, so auxiliary variables can be included to improve efficiency and increase the chance for fulfilling the MAR assumption.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75000"/>
                      </a:schemeClr>
                    </a:solidFill>
                  </a:rPr>
                  <a:t>Fully Conditional Specification MI</a:t>
                </a:r>
                <a:r>
                  <a:rPr lang="en-US" sz="1200" dirty="0">
                    <a:effectLst/>
                    <a:latin typeface="Calibri" panose="020F0502020204030204" pitchFamily="34" charset="0"/>
                    <a:ea typeface="DengXian" panose="02010600030101010101" pitchFamily="2" charset="-122"/>
                    <a:cs typeface="Times New Roman" panose="02020603050405020304" pitchFamily="18" charset="0"/>
                  </a:rPr>
                  <a:t> is one of solutions for imputing multivariate missingness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 FCS MI, the multivariate distribution implicitly made up of conditional densities of univariate imputation models.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mc:Choice>
        <mc:Fallback xmlns="">
          <p:sp>
            <p:nvSpPr>
              <p:cNvPr id="3" name="Notes Placeholder 2"/>
              <p:cNvSpPr>
                <a:spLocks noGrp="1"/>
              </p:cNvSpPr>
              <p:nvPr>
                <p:ph type="body" idx="1"/>
              </p:nvPr>
            </p:nvSpPr>
            <p:spPr/>
            <p:txBody>
              <a:bodyPr/>
              <a:lstStyle/>
              <a:p>
                <a:pPr marL="0" indent="0">
                  <a:buFontTx/>
                  <a:buNone/>
                </a:pPr>
                <a:r>
                  <a:rPr lang="en-US" sz="1200" dirty="0"/>
                  <a:t>One of the most popular missingness technique under a MAR assumption, which will extrapolate the distribution of missingness from the distribution of observed values.</a:t>
                </a:r>
              </a:p>
              <a:p>
                <a:pPr marL="0" indent="0">
                  <a:buFontTx/>
                  <a:buNone/>
                </a:pPr>
                <a:r>
                  <a:rPr lang="en-US" sz="1200" dirty="0"/>
                  <a:t>Under MNAR, conventional MI methods do not work, but several MI methods, such as an imputation model built on the Heckman model and the random indicator method, will be feasible.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 uses a staged approach to handle missingness, so auxiliary variables can be included to improve efficiency and increase the chance of fulfilling the MAR assumption.</a:t>
                </a:r>
              </a:p>
              <a:p>
                <a:pPr marL="171450" indent="-171450">
                  <a:buFontTx/>
                  <a:buChar char="-"/>
                </a:pPr>
                <a:endParaRPr lang="en-NZ" dirty="0"/>
              </a:p>
              <a:p>
                <a:pPr marL="0" indent="0">
                  <a:buFontTx/>
                  <a:buNone/>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There are some differences between MI and other missingness techniques. </a:t>
                </a:r>
                <a:endParaRPr lang="en-NZ" dirty="0"/>
              </a:p>
              <a:p>
                <a:pPr marL="171450" indent="-171450">
                  <a:buFontTx/>
                  <a:buChar char="-"/>
                </a:pPr>
                <a:r>
                  <a:rPr lang="en-US" sz="1200" dirty="0">
                    <a:solidFill>
                      <a:srgbClr val="639DF3"/>
                    </a:solidFill>
                  </a:rPr>
                  <a:t>Compared to IPW: </a:t>
                </a:r>
                <a:r>
                  <a:rPr lang="en-US" sz="1200" dirty="0"/>
                  <a:t>MI can be used to address missingness under any MAR mechanism; MI can be used to handle missing values under any missingness pattern</a:t>
                </a:r>
              </a:p>
              <a:p>
                <a:pPr marL="171450" indent="-171450">
                  <a:lnSpc>
                    <a:spcPct val="120000"/>
                  </a:lnSpc>
                  <a:buFontTx/>
                  <a:buChar char="-"/>
                </a:pPr>
                <a:r>
                  <a:rPr lang="en-US" sz="1200" dirty="0">
                    <a:solidFill>
                      <a:srgbClr val="639DF3"/>
                    </a:solidFill>
                  </a:rPr>
                  <a:t>Compared to Likelihood-based approaches</a:t>
                </a:r>
                <a:br>
                  <a:rPr lang="en-US" dirty="0"/>
                </a:br>
                <a:r>
                  <a:rPr lang="en-US" sz="1200" dirty="0"/>
                  <a:t>     MI can be considered as an extension with an additional imputation stage and gives similar estimates when the imputation model and substantive model are the same in the MI procedure.</a:t>
                </a:r>
                <a:br>
                  <a:rPr lang="en-US" dirty="0"/>
                </a:br>
                <a:r>
                  <a:rPr lang="en-US" sz="1200" dirty="0"/>
                  <a:t>    The major benefits of MI arise from the extra imputation stage and the extra information from imputed values, which can be used to examine the influence of the assumed model</a:t>
                </a:r>
              </a:p>
              <a:p>
                <a:pPr marL="171450" indent="-171450">
                  <a:lnSpc>
                    <a:spcPct val="120000"/>
                  </a:lnSpc>
                  <a:buFontTx/>
                  <a:buChar char="-"/>
                </a:pPr>
                <a:endParaRPr lang="en-US" sz="1200" dirty="0"/>
              </a:p>
              <a:p>
                <a:pPr marL="0" indent="0">
                  <a:lnSpc>
                    <a:spcPct val="120000"/>
                  </a:lnSpc>
                  <a:buFontTx/>
                  <a:buNone/>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The purpose of MI is to obtain a consistent estimate </a:t>
                </a:r>
                <a:r>
                  <a:rPr lang="en-US" sz="1800" i="0" kern="0">
                    <a:effectLst/>
                    <a:latin typeface="Cambria Math" panose="02040503050406030204" pitchFamily="18" charset="0"/>
                    <a:ea typeface="DengXian" panose="02010600030101010101" pitchFamily="2" charset="-122"/>
                    <a:cs typeface="Times New Roman" panose="02020603050405020304" pitchFamily="18" charset="0"/>
                  </a:rPr>
                  <a:t>𝑄</a:t>
                </a:r>
                <a:r>
                  <a:rPr lang="en-NZ" sz="1800" i="0" kern="0">
                    <a:effectLst/>
                    <a:latin typeface="Cambria Math" panose="02040503050406030204" pitchFamily="18" charset="0"/>
                    <a:ea typeface="DengXian" panose="02010600030101010101" pitchFamily="2" charset="-122"/>
                    <a:cs typeface="Times New Roman" panose="02020603050405020304" pitchFamily="18" charset="0"/>
                  </a:rPr>
                  <a:t> ̂</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of the scientific </a:t>
                </a:r>
                <a:r>
                  <a:rPr lang="en-US" sz="1800" kern="0" dirty="0" err="1">
                    <a:effectLst/>
                    <a:latin typeface="Calibri" panose="020F0502020204030204" pitchFamily="34" charset="0"/>
                    <a:ea typeface="DengXian" panose="02010600030101010101" pitchFamily="2" charset="-122"/>
                    <a:cs typeface="Times New Roman" panose="02020603050405020304" pitchFamily="18" charset="0"/>
                  </a:rPr>
                  <a:t>estimand</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i="0" kern="0">
                    <a:effectLst/>
                    <a:latin typeface="Cambria Math" panose="02040503050406030204" pitchFamily="18" charset="0"/>
                    <a:ea typeface="DengXian" panose="02010600030101010101" pitchFamily="2" charset="-122"/>
                    <a:cs typeface="Times New Roman" panose="02020603050405020304" pitchFamily="18" charset="0"/>
                  </a:rPr>
                  <a:t>𝑄</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which is a property of the population with scientific meaning. </a:t>
                </a:r>
              </a:p>
              <a:p>
                <a:pPr marL="0" indent="0">
                  <a:lnSpc>
                    <a:spcPct val="120000"/>
                  </a:lnSpc>
                  <a:buFontTx/>
                  <a:buNone/>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A valid </a:t>
                </a:r>
                <a:r>
                  <a:rPr lang="en-US" sz="1800" i="0" kern="0">
                    <a:effectLst/>
                    <a:latin typeface="Cambria Math" panose="02040503050406030204" pitchFamily="18" charset="0"/>
                    <a:ea typeface="DengXian" panose="02010600030101010101" pitchFamily="2" charset="-122"/>
                    <a:cs typeface="Times New Roman" panose="02020603050405020304" pitchFamily="18" charset="0"/>
                  </a:rPr>
                  <a:t>𝑄</a:t>
                </a:r>
                <a:r>
                  <a:rPr lang="en-NZ" sz="1800" i="0" kern="0">
                    <a:effectLst/>
                    <a:latin typeface="Cambria Math" panose="02040503050406030204" pitchFamily="18" charset="0"/>
                    <a:ea typeface="DengXian" panose="02010600030101010101" pitchFamily="2" charset="-122"/>
                    <a:cs typeface="Times New Roman" panose="02020603050405020304" pitchFamily="18" charset="0"/>
                  </a:rPr>
                  <a:t> ̂</a:t>
                </a: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 shall be unbiased and confidence intervals will have nominal or larger coverage. </a:t>
                </a:r>
                <a:endParaRPr lang="en-US" sz="1200" dirty="0"/>
              </a:p>
              <a:p>
                <a:pPr marL="171450" indent="-171450">
                  <a:buFontTx/>
                  <a:buChar char="-"/>
                </a:pPr>
                <a:endParaRPr lang="en-NZ" dirty="0"/>
              </a:p>
            </p:txBody>
          </p:sp>
        </mc:Fallback>
      </mc:AlternateContent>
      <p:sp>
        <p:nvSpPr>
          <p:cNvPr id="4" name="Slide Number Placeholder 3"/>
          <p:cNvSpPr>
            <a:spLocks noGrp="1"/>
          </p:cNvSpPr>
          <p:nvPr>
            <p:ph type="sldNum" sz="quarter" idx="5"/>
          </p:nvPr>
        </p:nvSpPr>
        <p:spPr/>
        <p:txBody>
          <a:bodyPr/>
          <a:lstStyle/>
          <a:p>
            <a:fld id="{C3788357-404D-4DAB-8B89-4F47CDAB6DE8}" type="slidenum">
              <a:rPr lang="en-NZ" smtClean="0"/>
              <a:t>8</a:t>
            </a:fld>
            <a:endParaRPr lang="en-NZ"/>
          </a:p>
        </p:txBody>
      </p:sp>
    </p:spTree>
    <p:extLst>
      <p:ext uri="{BB962C8B-B14F-4D97-AF65-F5344CB8AC3E}">
        <p14:creationId xmlns:p14="http://schemas.microsoft.com/office/powerpoint/2010/main" val="127187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Times New Roman" panose="02020603050405020304" pitchFamily="18" charset="0"/>
              </a:rPr>
              <a:t>A paradigm for estimating causal effect in observational studies is potential outcomes framework. It posits that each participant has an outcome for each level of exposure. Propensity-score-based approaches are the most popular applications based on this framework, and IPTW is one of them. It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utilises</a:t>
            </a:r>
            <a:r>
              <a:rPr lang="en-US" sz="1800" dirty="0">
                <a:effectLst/>
                <a:latin typeface="Calibri" panose="020F0502020204030204" pitchFamily="34" charset="0"/>
                <a:ea typeface="DengXian" panose="02010600030101010101" pitchFamily="2" charset="-122"/>
                <a:cs typeface="Times New Roman" panose="02020603050405020304" pitchFamily="18" charset="0"/>
              </a:rPr>
              <a:t> weights to eliminate or mitigate confounding in observational studies, and w</a:t>
            </a:r>
            <a:r>
              <a:rPr lang="en-US" sz="1800" dirty="0"/>
              <a:t>eights are the inverse probabilities of the observed level of exposure for each participant.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effectLst/>
                <a:latin typeface="Calibri" panose="020F0502020204030204" pitchFamily="34" charset="0"/>
                <a:ea typeface="DengXian" panose="02010600030101010101" pitchFamily="2" charset="-122"/>
                <a:cs typeface="Times New Roman" panose="02020603050405020304" pitchFamily="18" charset="0"/>
              </a:rPr>
              <a:t>IPTW can be used for studies with different set-ups in exposures and can properly handle time-varying confounders.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788357-404D-4DAB-8B89-4F47CDAB6DE8}" type="slidenum">
              <a:rPr lang="en-NZ" smtClean="0"/>
              <a:t>9</a:t>
            </a:fld>
            <a:endParaRPr lang="en-NZ"/>
          </a:p>
        </p:txBody>
      </p:sp>
    </p:spTree>
    <p:extLst>
      <p:ext uri="{BB962C8B-B14F-4D97-AF65-F5344CB8AC3E}">
        <p14:creationId xmlns:p14="http://schemas.microsoft.com/office/powerpoint/2010/main" val="16270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24A017-114A-4491-A4B9-38FA84A23907}" type="datetime1">
              <a:rPr lang="en-US" smtClean="0">
                <a:solidFill>
                  <a:srgbClr val="ACCBF9"/>
                </a:solidFill>
              </a:rPr>
              <a:t>11/24/2025</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321638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E87F2-6956-4BB9-8BF0-49BDC9D9C485}" type="datetime1">
              <a:rPr lang="en-US" smtClean="0">
                <a:solidFill>
                  <a:srgbClr val="ACCBF9"/>
                </a:solidFill>
              </a:rPr>
              <a:t>11/24/2025</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328872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0FF33-E663-45E7-8EBC-A573268186D5}" type="datetime1">
              <a:rPr lang="en-US" smtClean="0">
                <a:solidFill>
                  <a:srgbClr val="ACCBF9"/>
                </a:solidFill>
              </a:rPr>
              <a:t>11/24/2025</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240469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2BC21-7B22-467D-BAAA-243F08DE0A65}" type="datetime1">
              <a:rPr lang="en-US" smtClean="0">
                <a:solidFill>
                  <a:srgbClr val="ACCBF9"/>
                </a:solidFill>
              </a:rPr>
              <a:t>11/24/2025</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408974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EAD10-0525-4E53-97A9-EBE97EC778D8}" type="datetime1">
              <a:rPr lang="en-US" smtClean="0">
                <a:solidFill>
                  <a:srgbClr val="ACCBF9"/>
                </a:solidFill>
              </a:rPr>
              <a:t>11/24/2025</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44251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E22F0-5C26-4141-81A8-B3A7F48AFA4A}" type="datetime1">
              <a:rPr lang="en-US" smtClean="0">
                <a:solidFill>
                  <a:srgbClr val="ACCBF9"/>
                </a:solidFill>
              </a:rPr>
              <a:t>11/24/2025</a:t>
            </a:fld>
            <a:endParaRPr lang="en-US">
              <a:solidFill>
                <a:srgbClr val="ACCBF9"/>
              </a:solidFill>
            </a:endParaRPr>
          </a:p>
        </p:txBody>
      </p:sp>
      <p:sp>
        <p:nvSpPr>
          <p:cNvPr id="6" name="Footer Placeholder 5"/>
          <p:cNvSpPr>
            <a:spLocks noGrp="1"/>
          </p:cNvSpPr>
          <p:nvPr>
            <p:ph type="ftr" sz="quarter" idx="11"/>
          </p:nvPr>
        </p:nvSpPr>
        <p:spPr/>
        <p:txBody>
          <a:bodyPr/>
          <a:lstStyle/>
          <a:p>
            <a:endParaRPr lang="en-US">
              <a:solidFill>
                <a:srgbClr val="ACCBF9"/>
              </a:solidFill>
            </a:endParaRPr>
          </a:p>
        </p:txBody>
      </p:sp>
      <p:sp>
        <p:nvSpPr>
          <p:cNvPr id="7" name="Slide Number Placeholder 6"/>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333056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B309F-917E-4835-BFCA-7558F7AD87FA}" type="datetime1">
              <a:rPr lang="en-US" smtClean="0">
                <a:solidFill>
                  <a:srgbClr val="ACCBF9"/>
                </a:solidFill>
              </a:rPr>
              <a:t>11/24/2025</a:t>
            </a:fld>
            <a:endParaRPr lang="en-US">
              <a:solidFill>
                <a:srgbClr val="ACCBF9"/>
              </a:solidFill>
            </a:endParaRPr>
          </a:p>
        </p:txBody>
      </p:sp>
      <p:sp>
        <p:nvSpPr>
          <p:cNvPr id="8" name="Footer Placeholder 7"/>
          <p:cNvSpPr>
            <a:spLocks noGrp="1"/>
          </p:cNvSpPr>
          <p:nvPr>
            <p:ph type="ftr" sz="quarter" idx="11"/>
          </p:nvPr>
        </p:nvSpPr>
        <p:spPr/>
        <p:txBody>
          <a:bodyPr/>
          <a:lstStyle/>
          <a:p>
            <a:endParaRPr lang="en-US">
              <a:solidFill>
                <a:srgbClr val="ACCBF9"/>
              </a:solidFill>
            </a:endParaRPr>
          </a:p>
        </p:txBody>
      </p:sp>
      <p:sp>
        <p:nvSpPr>
          <p:cNvPr id="9" name="Slide Number Placeholder 8"/>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369161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1F2E8-A683-470A-9B80-70BA88792540}" type="datetime1">
              <a:rPr lang="en-US" smtClean="0">
                <a:solidFill>
                  <a:srgbClr val="ACCBF9"/>
                </a:solidFill>
              </a:rPr>
              <a:t>11/24/2025</a:t>
            </a:fld>
            <a:endParaRPr lang="en-US">
              <a:solidFill>
                <a:srgbClr val="ACCBF9"/>
              </a:solidFill>
            </a:endParaRPr>
          </a:p>
        </p:txBody>
      </p:sp>
      <p:sp>
        <p:nvSpPr>
          <p:cNvPr id="4" name="Footer Placeholder 3"/>
          <p:cNvSpPr>
            <a:spLocks noGrp="1"/>
          </p:cNvSpPr>
          <p:nvPr>
            <p:ph type="ftr" sz="quarter" idx="11"/>
          </p:nvPr>
        </p:nvSpPr>
        <p:spPr/>
        <p:txBody>
          <a:bodyPr/>
          <a:lstStyle/>
          <a:p>
            <a:endParaRPr lang="en-US">
              <a:solidFill>
                <a:srgbClr val="ACCBF9"/>
              </a:solidFill>
            </a:endParaRPr>
          </a:p>
        </p:txBody>
      </p:sp>
      <p:sp>
        <p:nvSpPr>
          <p:cNvPr id="5" name="Slide Number Placeholder 4"/>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176345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CCCB9-8AB3-42E9-93E4-705760835982}" type="datetime1">
              <a:rPr lang="en-US" smtClean="0">
                <a:solidFill>
                  <a:srgbClr val="ACCBF9"/>
                </a:solidFill>
              </a:rPr>
              <a:t>11/24/2025</a:t>
            </a:fld>
            <a:endParaRPr lang="en-US">
              <a:solidFill>
                <a:srgbClr val="ACCBF9"/>
              </a:solidFill>
            </a:endParaRPr>
          </a:p>
        </p:txBody>
      </p:sp>
      <p:sp>
        <p:nvSpPr>
          <p:cNvPr id="3" name="Footer Placeholder 2"/>
          <p:cNvSpPr>
            <a:spLocks noGrp="1"/>
          </p:cNvSpPr>
          <p:nvPr>
            <p:ph type="ftr" sz="quarter" idx="11"/>
          </p:nvPr>
        </p:nvSpPr>
        <p:spPr/>
        <p:txBody>
          <a:bodyPr/>
          <a:lstStyle/>
          <a:p>
            <a:endParaRPr lang="en-US">
              <a:solidFill>
                <a:srgbClr val="ACCBF9"/>
              </a:solidFill>
            </a:endParaRPr>
          </a:p>
        </p:txBody>
      </p:sp>
      <p:sp>
        <p:nvSpPr>
          <p:cNvPr id="4" name="Slide Number Placeholder 3"/>
          <p:cNvSpPr>
            <a:spLocks noGrp="1"/>
          </p:cNvSpPr>
          <p:nvPr>
            <p:ph type="sldNum" sz="quarter" idx="12"/>
          </p:nvPr>
        </p:nvSpPr>
        <p:spPr/>
        <p:txBody>
          <a:bodyPr/>
          <a:lstStyle/>
          <a:p>
            <a:fld id="{B716FC3D-15CE-4904-B92E-F2EE4A2AEDF5}" type="slidenum">
              <a:rPr lang="en-US" smtClean="0"/>
              <a:pPr/>
              <a:t>‹#›</a:t>
            </a:fld>
            <a:endParaRPr lang="en-US"/>
          </a:p>
        </p:txBody>
      </p:sp>
    </p:spTree>
    <p:extLst>
      <p:ext uri="{BB962C8B-B14F-4D97-AF65-F5344CB8AC3E}">
        <p14:creationId xmlns:p14="http://schemas.microsoft.com/office/powerpoint/2010/main" val="408964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0D6D-0E4A-4756-8BC1-C2059BEA8348}" type="datetime1">
              <a:rPr lang="en-US" smtClean="0">
                <a:solidFill>
                  <a:srgbClr val="ACCBF9"/>
                </a:solidFill>
              </a:rPr>
              <a:t>11/24/2025</a:t>
            </a:fld>
            <a:endParaRPr lang="en-US">
              <a:solidFill>
                <a:srgbClr val="ACCBF9"/>
              </a:solidFill>
            </a:endParaRPr>
          </a:p>
        </p:txBody>
      </p:sp>
      <p:sp>
        <p:nvSpPr>
          <p:cNvPr id="6" name="Footer Placeholder 5"/>
          <p:cNvSpPr>
            <a:spLocks noGrp="1"/>
          </p:cNvSpPr>
          <p:nvPr>
            <p:ph type="ftr" sz="quarter" idx="11"/>
          </p:nvPr>
        </p:nvSpPr>
        <p:spPr/>
        <p:txBody>
          <a:bodyPr/>
          <a:lstStyle/>
          <a:p>
            <a:endParaRPr lang="en-US">
              <a:solidFill>
                <a:srgbClr val="ACCBF9"/>
              </a:solidFill>
            </a:endParaRPr>
          </a:p>
        </p:txBody>
      </p:sp>
      <p:sp>
        <p:nvSpPr>
          <p:cNvPr id="7" name="Slide Number Placeholder 6"/>
          <p:cNvSpPr>
            <a:spLocks noGrp="1"/>
          </p:cNvSpPr>
          <p:nvPr>
            <p:ph type="sldNum" sz="quarter" idx="12"/>
          </p:nvPr>
        </p:nvSpPr>
        <p:spPr/>
        <p:txBody>
          <a:bodyPr/>
          <a:lstStyle/>
          <a:p>
            <a:fld id="{B716FC3D-15CE-4904-B92E-F2EE4A2AEDF5}"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06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4FDFDD-9014-4E7B-9E04-19A781375A48}" type="datetime1">
              <a:rPr lang="en-US" smtClean="0">
                <a:solidFill>
                  <a:srgbClr val="ACCBF9"/>
                </a:solidFill>
              </a:rPr>
              <a:t>11/24/2025</a:t>
            </a:fld>
            <a:endParaRPr lang="en-US">
              <a:solidFill>
                <a:srgbClr val="ACCBF9"/>
              </a:solidFill>
            </a:endParaRPr>
          </a:p>
        </p:txBody>
      </p:sp>
      <p:sp>
        <p:nvSpPr>
          <p:cNvPr id="9" name="Slide Number Placeholder 8"/>
          <p:cNvSpPr>
            <a:spLocks noGrp="1"/>
          </p:cNvSpPr>
          <p:nvPr>
            <p:ph type="sldNum" sz="quarter" idx="11"/>
          </p:nvPr>
        </p:nvSpPr>
        <p:spPr/>
        <p:txBody>
          <a:bodyPr/>
          <a:lstStyle/>
          <a:p>
            <a:fld id="{B716FC3D-15CE-4904-B92E-F2EE4A2AEDF5}"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ACCBF9"/>
              </a:solidFill>
            </a:endParaRPr>
          </a:p>
        </p:txBody>
      </p:sp>
    </p:spTree>
    <p:extLst>
      <p:ext uri="{BB962C8B-B14F-4D97-AF65-F5344CB8AC3E}">
        <p14:creationId xmlns:p14="http://schemas.microsoft.com/office/powerpoint/2010/main" val="332277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716FC3D-15CE-4904-B92E-F2EE4A2AEDF5}"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ACCBF9"/>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747DA2C9-BBDF-4CAD-B945-126F0C6C4C9E}" type="datetime1">
              <a:rPr lang="en-US" smtClean="0">
                <a:solidFill>
                  <a:srgbClr val="ACCBF9"/>
                </a:solidFill>
              </a:rPr>
              <a:t>11/24/2025</a:t>
            </a:fld>
            <a:endParaRPr lang="en-US">
              <a:solidFill>
                <a:srgbClr val="ACCBF9"/>
              </a:solidFill>
            </a:endParaRPr>
          </a:p>
        </p:txBody>
      </p:sp>
    </p:spTree>
    <p:extLst>
      <p:ext uri="{BB962C8B-B14F-4D97-AF65-F5344CB8AC3E}">
        <p14:creationId xmlns:p14="http://schemas.microsoft.com/office/powerpoint/2010/main" val="1177065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B2_5317B5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1_BC2C15DC.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92" y="370469"/>
            <a:ext cx="7543800" cy="2593975"/>
          </a:xfrm>
        </p:spPr>
        <p:txBody>
          <a:bodyPr>
            <a:normAutofit fontScale="90000"/>
          </a:bodyPr>
          <a:lstStyle/>
          <a:p>
            <a:r>
              <a:rPr lang="en-US" sz="4800" i="1" dirty="0"/>
              <a:t>Childhood Risk and Resilience Factors for Pasifika Youth Respiratory Health: Accounting for Attrition and Missingness</a:t>
            </a:r>
            <a:endParaRPr lang="en-US" sz="4800" b="1" dirty="0"/>
          </a:p>
        </p:txBody>
      </p:sp>
      <p:sp>
        <p:nvSpPr>
          <p:cNvPr id="4" name="TextBox 3"/>
          <p:cNvSpPr txBox="1"/>
          <p:nvPr/>
        </p:nvSpPr>
        <p:spPr>
          <a:xfrm>
            <a:off x="5728139" y="4094002"/>
            <a:ext cx="5395308" cy="2585323"/>
          </a:xfrm>
          <a:prstGeom prst="rect">
            <a:avLst/>
          </a:prstGeom>
          <a:noFill/>
        </p:spPr>
        <p:txBody>
          <a:bodyPr wrap="square" rtlCol="0">
            <a:spAutoFit/>
          </a:bodyPr>
          <a:lstStyle/>
          <a:p>
            <a:r>
              <a:rPr lang="en-US" u="sng" dirty="0">
                <a:solidFill>
                  <a:srgbClr val="9D90A0">
                    <a:lumMod val="75000"/>
                  </a:srgbClr>
                </a:solidFill>
              </a:rPr>
              <a:t>Siwei Zhai (szha580@aucklanduni.ac.nz)</a:t>
            </a:r>
            <a:br>
              <a:rPr lang="en-US" dirty="0">
                <a:solidFill>
                  <a:srgbClr val="9D90A0">
                    <a:lumMod val="75000"/>
                  </a:srgbClr>
                </a:solidFill>
              </a:rPr>
            </a:br>
            <a:r>
              <a:rPr lang="en-US" b="1" dirty="0">
                <a:solidFill>
                  <a:srgbClr val="9D90A0">
                    <a:lumMod val="75000"/>
                  </a:srgbClr>
                </a:solidFill>
              </a:rPr>
              <a:t>Main</a:t>
            </a:r>
            <a:r>
              <a:rPr lang="en-US" dirty="0">
                <a:solidFill>
                  <a:srgbClr val="9D90A0">
                    <a:lumMod val="75000"/>
                  </a:srgbClr>
                </a:solidFill>
              </a:rPr>
              <a:t> </a:t>
            </a:r>
            <a:r>
              <a:rPr lang="en-US" b="1" dirty="0">
                <a:solidFill>
                  <a:srgbClr val="9D90A0">
                    <a:lumMod val="75000"/>
                  </a:srgbClr>
                </a:solidFill>
              </a:rPr>
              <a:t>supervisor</a:t>
            </a:r>
            <a:r>
              <a:rPr lang="en-US" dirty="0">
                <a:solidFill>
                  <a:srgbClr val="9D90A0">
                    <a:lumMod val="75000"/>
                  </a:srgbClr>
                </a:solidFill>
              </a:rPr>
              <a:t>:  A/Prof Alain C. Vandal</a:t>
            </a:r>
            <a:br>
              <a:rPr lang="en-US" dirty="0">
                <a:solidFill>
                  <a:srgbClr val="9D90A0">
                    <a:lumMod val="75000"/>
                  </a:srgbClr>
                </a:solidFill>
              </a:rPr>
            </a:br>
            <a:r>
              <a:rPr lang="en-US" b="1" dirty="0">
                <a:solidFill>
                  <a:srgbClr val="9D90A0">
                    <a:lumMod val="75000"/>
                  </a:srgbClr>
                </a:solidFill>
              </a:rPr>
              <a:t>Co-supervisors:</a:t>
            </a:r>
            <a:r>
              <a:rPr lang="en-US" dirty="0">
                <a:solidFill>
                  <a:srgbClr val="9D90A0">
                    <a:lumMod val="75000"/>
                  </a:srgbClr>
                </a:solidFill>
              </a:rPr>
              <a:t> Prof Catherine A. Byrnes (</a:t>
            </a:r>
            <a:r>
              <a:rPr lang="en-NZ" sz="1600" i="1" dirty="0">
                <a:solidFill>
                  <a:schemeClr val="accent1"/>
                </a:solidFill>
              </a:rPr>
              <a:t>Respiratory expert</a:t>
            </a:r>
            <a:r>
              <a:rPr lang="en-US" sz="1600" i="1" dirty="0">
                <a:solidFill>
                  <a:schemeClr val="accent1"/>
                </a:solidFill>
              </a:rPr>
              <a:t>, Department of </a:t>
            </a:r>
            <a:r>
              <a:rPr lang="en-US" sz="1600" i="1" dirty="0" err="1">
                <a:solidFill>
                  <a:schemeClr val="accent1"/>
                </a:solidFill>
              </a:rPr>
              <a:t>Paediatrics</a:t>
            </a:r>
            <a:r>
              <a:rPr lang="en-US" sz="1600" i="1" dirty="0">
                <a:solidFill>
                  <a:schemeClr val="accent1"/>
                </a:solidFill>
              </a:rPr>
              <a:t>, FMHS, </a:t>
            </a:r>
            <a:r>
              <a:rPr lang="en-US" sz="1600" i="1" dirty="0" err="1">
                <a:solidFill>
                  <a:schemeClr val="accent1"/>
                </a:solidFill>
              </a:rPr>
              <a:t>UoA</a:t>
            </a:r>
            <a:r>
              <a:rPr lang="en-US" dirty="0">
                <a:solidFill>
                  <a:srgbClr val="9D90A0">
                    <a:lumMod val="75000"/>
                  </a:srgbClr>
                </a:solidFill>
              </a:rPr>
              <a:t>) , A/Prof El-Shadan Tautolo (</a:t>
            </a:r>
            <a:r>
              <a:rPr lang="en-US" sz="1600" i="1" dirty="0">
                <a:solidFill>
                  <a:schemeClr val="accent1"/>
                </a:solidFill>
              </a:rPr>
              <a:t>AUT Pacific Health Research Centre</a:t>
            </a:r>
            <a:r>
              <a:rPr lang="en-US" dirty="0">
                <a:solidFill>
                  <a:srgbClr val="9D90A0">
                    <a:lumMod val="75000"/>
                  </a:srgbClr>
                </a:solidFill>
              </a:rPr>
              <a:t>)</a:t>
            </a:r>
            <a:br>
              <a:rPr lang="en-US" dirty="0">
                <a:solidFill>
                  <a:srgbClr val="9D90A0">
                    <a:lumMod val="75000"/>
                  </a:srgbClr>
                </a:solidFill>
              </a:rPr>
            </a:br>
            <a:r>
              <a:rPr lang="en-US" b="1" dirty="0">
                <a:solidFill>
                  <a:srgbClr val="9D90A0">
                    <a:lumMod val="75000"/>
                  </a:srgbClr>
                </a:solidFill>
              </a:rPr>
              <a:t>Co-authors</a:t>
            </a:r>
            <a:r>
              <a:rPr lang="en-US" dirty="0">
                <a:solidFill>
                  <a:srgbClr val="9D90A0">
                    <a:lumMod val="75000"/>
                  </a:srgbClr>
                </a:solidFill>
              </a:rPr>
              <a:t>: Dr Conroy Wong (</a:t>
            </a:r>
            <a:r>
              <a:rPr lang="en-NZ" sz="1600" i="1" dirty="0">
                <a:solidFill>
                  <a:schemeClr val="accent1"/>
                </a:solidFill>
              </a:rPr>
              <a:t>Respiratory expert</a:t>
            </a:r>
            <a:r>
              <a:rPr lang="en-US" sz="1600" i="1" dirty="0">
                <a:solidFill>
                  <a:schemeClr val="accent1"/>
                </a:solidFill>
              </a:rPr>
              <a:t>, </a:t>
            </a:r>
            <a:r>
              <a:rPr lang="en-US" sz="1600" i="1" dirty="0" err="1">
                <a:solidFill>
                  <a:schemeClr val="accent1"/>
                </a:solidFill>
              </a:rPr>
              <a:t>Te</a:t>
            </a:r>
            <a:r>
              <a:rPr lang="en-US" sz="1600" i="1" dirty="0">
                <a:solidFill>
                  <a:schemeClr val="accent1"/>
                </a:solidFill>
              </a:rPr>
              <a:t> Whatu Ora Counties Manukau, </a:t>
            </a:r>
            <a:r>
              <a:rPr lang="en-US" sz="1600" i="1" dirty="0" err="1">
                <a:solidFill>
                  <a:schemeClr val="accent1"/>
                </a:solidFill>
              </a:rPr>
              <a:t>UoA</a:t>
            </a:r>
            <a:r>
              <a:rPr lang="en-US" dirty="0">
                <a:solidFill>
                  <a:srgbClr val="9D90A0">
                    <a:lumMod val="75000"/>
                  </a:srgbClr>
                </a:solidFill>
              </a:rPr>
              <a:t>), Leon Iusitini (</a:t>
            </a:r>
            <a:r>
              <a:rPr lang="en-US" sz="1600" i="1" dirty="0">
                <a:solidFill>
                  <a:schemeClr val="accent1"/>
                </a:solidFill>
              </a:rPr>
              <a:t>AUT</a:t>
            </a:r>
            <a:r>
              <a:rPr lang="en-US" dirty="0">
                <a:solidFill>
                  <a:srgbClr val="9D90A0">
                    <a:lumMod val="75000"/>
                  </a:srgbClr>
                </a:solidFill>
              </a:rPr>
              <a:t>), Dr Shabnam Jalili – Moghaddam (</a:t>
            </a:r>
            <a:r>
              <a:rPr lang="en-US" sz="1600" i="1" dirty="0">
                <a:solidFill>
                  <a:schemeClr val="accent1"/>
                </a:solidFill>
              </a:rPr>
              <a:t>AUT</a:t>
            </a:r>
            <a:r>
              <a:rPr lang="en-US" dirty="0">
                <a:solidFill>
                  <a:srgbClr val="9D90A0">
                    <a:lumMod val="75000"/>
                  </a:srgbClr>
                </a:solidFill>
              </a:rPr>
              <a:t>) </a:t>
            </a:r>
            <a:br>
              <a:rPr lang="en-US" dirty="0">
                <a:solidFill>
                  <a:srgbClr val="9D90A0">
                    <a:lumMod val="75000"/>
                  </a:srgbClr>
                </a:solidFill>
              </a:rPr>
            </a:br>
            <a:r>
              <a:rPr lang="en-US" dirty="0">
                <a:solidFill>
                  <a:srgbClr val="9D90A0">
                    <a:lumMod val="75000"/>
                  </a:srgbClr>
                </a:solidFill>
              </a:rPr>
              <a:t>November </a:t>
            </a:r>
            <a:r>
              <a:rPr lang="en-US" sz="1600" dirty="0">
                <a:solidFill>
                  <a:srgbClr val="9D90A0">
                    <a:lumMod val="75000"/>
                  </a:srgbClr>
                </a:solidFill>
              </a:rPr>
              <a:t>2025</a:t>
            </a:r>
          </a:p>
        </p:txBody>
      </p:sp>
      <p:sp>
        <p:nvSpPr>
          <p:cNvPr id="5" name="Slide Number Placeholder 4">
            <a:extLst>
              <a:ext uri="{FF2B5EF4-FFF2-40B4-BE49-F238E27FC236}">
                <a16:creationId xmlns:a16="http://schemas.microsoft.com/office/drawing/2014/main" id="{5E1B6A36-BA31-E7AA-005B-CFFEF32800FE}"/>
              </a:ext>
            </a:extLst>
          </p:cNvPr>
          <p:cNvSpPr>
            <a:spLocks noGrp="1"/>
          </p:cNvSpPr>
          <p:nvPr>
            <p:ph type="sldNum" sz="quarter" idx="12"/>
          </p:nvPr>
        </p:nvSpPr>
        <p:spPr/>
        <p:txBody>
          <a:bodyPr/>
          <a:lstStyle/>
          <a:p>
            <a:fld id="{B716FC3D-15CE-4904-B92E-F2EE4A2AEDF5}" type="slidenum">
              <a:rPr lang="en-US" smtClean="0"/>
              <a:pPr/>
              <a:t>1</a:t>
            </a:fld>
            <a:endParaRPr lang="en-US"/>
          </a:p>
        </p:txBody>
      </p:sp>
      <p:pic>
        <p:nvPicPr>
          <p:cNvPr id="6" name="Picture 5" descr="A blue and white logo&#10;&#10;AI-generated content may be incorrect.">
            <a:extLst>
              <a:ext uri="{FF2B5EF4-FFF2-40B4-BE49-F238E27FC236}">
                <a16:creationId xmlns:a16="http://schemas.microsoft.com/office/drawing/2014/main" id="{1DCB3869-D79C-188E-0FCC-03A52FA25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70" y="3535512"/>
            <a:ext cx="3757240" cy="2113448"/>
          </a:xfrm>
          <a:prstGeom prst="rect">
            <a:avLst/>
          </a:prstGeom>
        </p:spPr>
      </p:pic>
    </p:spTree>
    <p:extLst>
      <p:ext uri="{BB962C8B-B14F-4D97-AF65-F5344CB8AC3E}">
        <p14:creationId xmlns:p14="http://schemas.microsoft.com/office/powerpoint/2010/main" val="310855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884F-9B88-1D75-C2FF-D7F6AFADF2CF}"/>
              </a:ext>
            </a:extLst>
          </p:cNvPr>
          <p:cNvSpPr>
            <a:spLocks noGrp="1"/>
          </p:cNvSpPr>
          <p:nvPr>
            <p:ph type="title"/>
          </p:nvPr>
        </p:nvSpPr>
        <p:spPr/>
        <p:txBody>
          <a:bodyPr/>
          <a:lstStyle/>
          <a:p>
            <a:r>
              <a:rPr lang="en-US" sz="3200" dirty="0"/>
              <a:t>Methods – Causal Inference Models</a:t>
            </a:r>
            <a:endParaRPr lang="en-NZ" dirty="0"/>
          </a:p>
        </p:txBody>
      </p:sp>
      <p:sp>
        <p:nvSpPr>
          <p:cNvPr id="3" name="Content Placeholder 2">
            <a:extLst>
              <a:ext uri="{FF2B5EF4-FFF2-40B4-BE49-F238E27FC236}">
                <a16:creationId xmlns:a16="http://schemas.microsoft.com/office/drawing/2014/main" id="{41AAA377-A439-ADA3-B25A-C0B970552E40}"/>
              </a:ext>
            </a:extLst>
          </p:cNvPr>
          <p:cNvSpPr>
            <a:spLocks noGrp="1"/>
          </p:cNvSpPr>
          <p:nvPr>
            <p:ph idx="1"/>
          </p:nvPr>
        </p:nvSpPr>
        <p:spPr>
          <a:xfrm>
            <a:off x="609600" y="1261222"/>
            <a:ext cx="10160000" cy="4800600"/>
          </a:xfrm>
        </p:spPr>
        <p:txBody>
          <a:bodyPr>
            <a:noAutofit/>
          </a:bodyPr>
          <a:lstStyle/>
          <a:p>
            <a:pPr>
              <a:lnSpc>
                <a:spcPct val="120000"/>
              </a:lnSpc>
            </a:pPr>
            <a:r>
              <a:rPr lang="en-US" sz="2400" dirty="0">
                <a:solidFill>
                  <a:schemeClr val="accent1">
                    <a:lumMod val="75000"/>
                  </a:schemeClr>
                </a:solidFill>
              </a:rPr>
              <a:t>Time-varying confounders</a:t>
            </a:r>
            <a:br>
              <a:rPr lang="en-US" sz="2400" dirty="0">
                <a:solidFill>
                  <a:schemeClr val="accent1">
                    <a:lumMod val="75000"/>
                  </a:schemeClr>
                </a:solidFill>
              </a:rPr>
            </a:br>
            <a:r>
              <a:rPr lang="en-US" sz="2400" dirty="0"/>
              <a:t>- A covariate that can simultaneously affect the outcome and exposure, as well as an exposure that occurs in future measurement waves, and the value of which can change over measurement waves.</a:t>
            </a:r>
            <a:br>
              <a:rPr lang="en-US" sz="2400" dirty="0"/>
            </a:br>
            <a:endParaRPr lang="en-US" sz="2400" dirty="0"/>
          </a:p>
          <a:p>
            <a:pPr>
              <a:lnSpc>
                <a:spcPct val="120000"/>
              </a:lnSpc>
            </a:pPr>
            <a:r>
              <a:rPr lang="en-US" sz="2400" dirty="0">
                <a:solidFill>
                  <a:schemeClr val="accent1">
                    <a:lumMod val="75000"/>
                  </a:schemeClr>
                </a:solidFill>
              </a:rPr>
              <a:t>Solution for time-varying confounding</a:t>
            </a:r>
            <a:br>
              <a:rPr lang="en-US" sz="2400" b="1" dirty="0">
                <a:solidFill>
                  <a:schemeClr val="accent1">
                    <a:lumMod val="75000"/>
                  </a:schemeClr>
                </a:solidFill>
                <a:latin typeface="Arial" panose="020B0604020202020204" pitchFamily="34" charset="0"/>
              </a:rPr>
            </a:br>
            <a:r>
              <a:rPr lang="en-US" sz="2400" dirty="0"/>
              <a:t>- In longitudinal studies, IPTW is generally combined with marginal structural models (MSMs). </a:t>
            </a:r>
          </a:p>
          <a:p>
            <a:pPr marL="114300" indent="0">
              <a:lnSpc>
                <a:spcPct val="120000"/>
              </a:lnSpc>
              <a:buNone/>
            </a:pPr>
            <a:endParaRPr lang="en-US" sz="2400" dirty="0"/>
          </a:p>
          <a:p>
            <a:pPr>
              <a:lnSpc>
                <a:spcPct val="120000"/>
              </a:lnSpc>
            </a:pPr>
            <a:endParaRPr lang="en-US" sz="2400" dirty="0"/>
          </a:p>
        </p:txBody>
      </p:sp>
      <p:sp>
        <p:nvSpPr>
          <p:cNvPr id="5" name="Slide Number Placeholder 4">
            <a:extLst>
              <a:ext uri="{FF2B5EF4-FFF2-40B4-BE49-F238E27FC236}">
                <a16:creationId xmlns:a16="http://schemas.microsoft.com/office/drawing/2014/main" id="{F72EAB5B-3A30-9D11-D9BE-79DB146BDBA2}"/>
              </a:ext>
            </a:extLst>
          </p:cNvPr>
          <p:cNvSpPr>
            <a:spLocks noGrp="1"/>
          </p:cNvSpPr>
          <p:nvPr>
            <p:ph type="sldNum" sz="quarter" idx="12"/>
          </p:nvPr>
        </p:nvSpPr>
        <p:spPr/>
        <p:txBody>
          <a:bodyPr/>
          <a:lstStyle/>
          <a:p>
            <a:fld id="{B716FC3D-15CE-4904-B92E-F2EE4A2AEDF5}" type="slidenum">
              <a:rPr lang="en-US" smtClean="0"/>
              <a:pPr/>
              <a:t>10</a:t>
            </a:fld>
            <a:endParaRPr lang="en-US"/>
          </a:p>
        </p:txBody>
      </p:sp>
    </p:spTree>
    <p:extLst>
      <p:ext uri="{BB962C8B-B14F-4D97-AF65-F5344CB8AC3E}">
        <p14:creationId xmlns:p14="http://schemas.microsoft.com/office/powerpoint/2010/main" val="139406260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884F-9B88-1D75-C2FF-D7F6AFADF2CF}"/>
              </a:ext>
            </a:extLst>
          </p:cNvPr>
          <p:cNvSpPr>
            <a:spLocks noGrp="1"/>
          </p:cNvSpPr>
          <p:nvPr>
            <p:ph type="title"/>
          </p:nvPr>
        </p:nvSpPr>
        <p:spPr/>
        <p:txBody>
          <a:bodyPr/>
          <a:lstStyle/>
          <a:p>
            <a:r>
              <a:rPr lang="en-US" sz="3200" dirty="0"/>
              <a:t>Methods – Integrated Models</a:t>
            </a:r>
            <a:endParaRPr lang="en-NZ" dirty="0"/>
          </a:p>
        </p:txBody>
      </p:sp>
      <p:sp>
        <p:nvSpPr>
          <p:cNvPr id="3" name="Content Placeholder 2">
            <a:extLst>
              <a:ext uri="{FF2B5EF4-FFF2-40B4-BE49-F238E27FC236}">
                <a16:creationId xmlns:a16="http://schemas.microsoft.com/office/drawing/2014/main" id="{41AAA377-A439-ADA3-B25A-C0B970552E40}"/>
              </a:ext>
            </a:extLst>
          </p:cNvPr>
          <p:cNvSpPr>
            <a:spLocks noGrp="1"/>
          </p:cNvSpPr>
          <p:nvPr>
            <p:ph idx="1"/>
          </p:nvPr>
        </p:nvSpPr>
        <p:spPr>
          <a:xfrm>
            <a:off x="609600" y="1263316"/>
            <a:ext cx="10160000" cy="4800600"/>
          </a:xfrm>
        </p:spPr>
        <p:txBody>
          <a:bodyPr>
            <a:noAutofit/>
          </a:bodyPr>
          <a:lstStyle/>
          <a:p>
            <a:pPr>
              <a:lnSpc>
                <a:spcPct val="120000"/>
              </a:lnSpc>
            </a:pPr>
            <a:r>
              <a:rPr lang="en-US" sz="2400" dirty="0">
                <a:solidFill>
                  <a:schemeClr val="accent1">
                    <a:lumMod val="75000"/>
                  </a:schemeClr>
                </a:solidFill>
              </a:rPr>
              <a:t>Remarkable features in the PIFS cohort</a:t>
            </a:r>
            <a:br>
              <a:rPr lang="en-US" sz="2400" dirty="0"/>
            </a:br>
            <a:r>
              <a:rPr lang="en-US" sz="2400" dirty="0"/>
              <a:t>- Contains multiple measurement waves occurring at different time points.</a:t>
            </a:r>
            <a:br>
              <a:rPr lang="en-US" sz="2400" dirty="0"/>
            </a:br>
            <a:r>
              <a:rPr lang="en-US" sz="2400" dirty="0"/>
              <a:t>- Attrition occurs over multiple measurement waves.</a:t>
            </a:r>
            <a:br>
              <a:rPr lang="en-US" sz="2400" dirty="0"/>
            </a:br>
            <a:r>
              <a:rPr lang="en-US" sz="2400" dirty="0"/>
              <a:t>- Missingness affects several covariates.</a:t>
            </a:r>
            <a:br>
              <a:rPr lang="en-US" sz="2400" dirty="0"/>
            </a:br>
            <a:endParaRPr lang="en-US" sz="2400" i="1" dirty="0">
              <a:solidFill>
                <a:srgbClr val="B77515"/>
              </a:solidFill>
            </a:endParaRPr>
          </a:p>
        </p:txBody>
      </p:sp>
      <p:sp>
        <p:nvSpPr>
          <p:cNvPr id="5" name="Slide Number Placeholder 4">
            <a:extLst>
              <a:ext uri="{FF2B5EF4-FFF2-40B4-BE49-F238E27FC236}">
                <a16:creationId xmlns:a16="http://schemas.microsoft.com/office/drawing/2014/main" id="{F825FACF-5F4D-FE89-A9E9-94643EE8AE4C}"/>
              </a:ext>
            </a:extLst>
          </p:cNvPr>
          <p:cNvSpPr>
            <a:spLocks noGrp="1"/>
          </p:cNvSpPr>
          <p:nvPr>
            <p:ph type="sldNum" sz="quarter" idx="12"/>
          </p:nvPr>
        </p:nvSpPr>
        <p:spPr/>
        <p:txBody>
          <a:bodyPr/>
          <a:lstStyle/>
          <a:p>
            <a:fld id="{B716FC3D-15CE-4904-B92E-F2EE4A2AEDF5}" type="slidenum">
              <a:rPr lang="en-US" smtClean="0"/>
              <a:pPr/>
              <a:t>11</a:t>
            </a:fld>
            <a:endParaRPr lang="en-US"/>
          </a:p>
        </p:txBody>
      </p:sp>
      <p:graphicFrame>
        <p:nvGraphicFramePr>
          <p:cNvPr id="6" name="Table 5">
            <a:extLst>
              <a:ext uri="{FF2B5EF4-FFF2-40B4-BE49-F238E27FC236}">
                <a16:creationId xmlns:a16="http://schemas.microsoft.com/office/drawing/2014/main" id="{9354C810-1600-DA24-FCDA-25C9CB36C2B1}"/>
              </a:ext>
            </a:extLst>
          </p:cNvPr>
          <p:cNvGraphicFramePr>
            <a:graphicFrameLocks noGrp="1"/>
          </p:cNvGraphicFramePr>
          <p:nvPr>
            <p:extLst>
              <p:ext uri="{D42A27DB-BD31-4B8C-83A1-F6EECF244321}">
                <p14:modId xmlns:p14="http://schemas.microsoft.com/office/powerpoint/2010/main" val="2515244917"/>
              </p:ext>
            </p:extLst>
          </p:nvPr>
        </p:nvGraphicFramePr>
        <p:xfrm>
          <a:off x="84763" y="3510138"/>
          <a:ext cx="5527761" cy="3053009"/>
        </p:xfrm>
        <a:graphic>
          <a:graphicData uri="http://schemas.openxmlformats.org/drawingml/2006/table">
            <a:tbl>
              <a:tblPr firstRow="1" bandRow="1">
                <a:tableStyleId>{6E25E649-3F16-4E02-A733-19D2CDBF48F0}</a:tableStyleId>
              </a:tblPr>
              <a:tblGrid>
                <a:gridCol w="1842587">
                  <a:extLst>
                    <a:ext uri="{9D8B030D-6E8A-4147-A177-3AD203B41FA5}">
                      <a16:colId xmlns:a16="http://schemas.microsoft.com/office/drawing/2014/main" val="1352983791"/>
                    </a:ext>
                  </a:extLst>
                </a:gridCol>
                <a:gridCol w="1842587">
                  <a:extLst>
                    <a:ext uri="{9D8B030D-6E8A-4147-A177-3AD203B41FA5}">
                      <a16:colId xmlns:a16="http://schemas.microsoft.com/office/drawing/2014/main" val="325489887"/>
                    </a:ext>
                  </a:extLst>
                </a:gridCol>
                <a:gridCol w="1842587">
                  <a:extLst>
                    <a:ext uri="{9D8B030D-6E8A-4147-A177-3AD203B41FA5}">
                      <a16:colId xmlns:a16="http://schemas.microsoft.com/office/drawing/2014/main" val="1989952717"/>
                    </a:ext>
                  </a:extLst>
                </a:gridCol>
              </a:tblGrid>
              <a:tr h="587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u="none" strike="noStrike" kern="1200" dirty="0">
                          <a:solidFill>
                            <a:schemeClr val="lt1"/>
                          </a:solidFill>
                          <a:effectLst/>
                          <a:latin typeface="+mn-lt"/>
                          <a:ea typeface="+mn-ea"/>
                          <a:cs typeface="+mn-cs"/>
                        </a:rPr>
                        <a:t>Measurement wave</a:t>
                      </a:r>
                    </a:p>
                  </a:txBody>
                  <a:tcPr anchor="ctr"/>
                </a:tc>
                <a:tc>
                  <a:txBody>
                    <a:bodyPr/>
                    <a:lstStyle/>
                    <a:p>
                      <a:pPr algn="ctr" fontAlgn="b"/>
                      <a:r>
                        <a:rPr lang="en-NZ" sz="1600" u="none" strike="noStrike" dirty="0">
                          <a:effectLst/>
                        </a:rPr>
                        <a:t>Primary respondent (mainly mother)</a:t>
                      </a:r>
                      <a:endParaRPr lang="en-NZ" sz="16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ctr" fontAlgn="b"/>
                      <a:r>
                        <a:rPr lang="en-NZ" sz="1600" u="none" strike="noStrike" dirty="0">
                          <a:effectLst/>
                        </a:rPr>
                        <a:t>Child</a:t>
                      </a:r>
                      <a:endParaRPr lang="en-NZ"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4839264"/>
                  </a:ext>
                </a:extLst>
              </a:tr>
              <a:tr h="273915">
                <a:tc>
                  <a:txBody>
                    <a:bodyPr/>
                    <a:lstStyle/>
                    <a:p>
                      <a:pPr algn="l" fontAlgn="b"/>
                      <a:r>
                        <a:rPr lang="en-NZ" sz="1400" u="none" strike="noStrike" dirty="0">
                          <a:effectLst/>
                        </a:rPr>
                        <a:t>6 weeks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1,398</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endParaRPr lang="en-NZ" sz="14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938199613"/>
                  </a:ext>
                </a:extLst>
              </a:tr>
              <a:tr h="273915">
                <a:tc>
                  <a:txBody>
                    <a:bodyPr/>
                    <a:lstStyle/>
                    <a:p>
                      <a:pPr algn="l" fontAlgn="b"/>
                      <a:r>
                        <a:rPr lang="en-NZ" sz="1400" u="none" strike="noStrike" dirty="0">
                          <a:effectLst/>
                        </a:rPr>
                        <a:t>1 year</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1,241 </a:t>
                      </a:r>
                      <a:r>
                        <a:rPr lang="en-NZ" sz="1400" u="none" strike="noStrike" dirty="0">
                          <a:solidFill>
                            <a:srgbClr val="FF0000"/>
                          </a:solidFill>
                          <a:effectLst/>
                        </a:rPr>
                        <a:t>(-11%)</a:t>
                      </a:r>
                      <a:endParaRPr lang="en-NZ" sz="1400" b="0" i="0" u="none" strike="noStrike" dirty="0">
                        <a:solidFill>
                          <a:srgbClr val="FF0000"/>
                        </a:solidFill>
                        <a:effectLst/>
                        <a:latin typeface="Aptos Narrow" panose="020B0004020202020204" pitchFamily="34" charset="0"/>
                      </a:endParaRPr>
                    </a:p>
                  </a:txBody>
                  <a:tcPr marL="6350" marR="6350" marT="6350" marB="0" anchor="b"/>
                </a:tc>
                <a:tc>
                  <a:txBody>
                    <a:bodyPr/>
                    <a:lstStyle/>
                    <a:p>
                      <a:pPr algn="ctr" fontAlgn="b"/>
                      <a:endParaRPr lang="en-NZ" sz="14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733046788"/>
                  </a:ext>
                </a:extLst>
              </a:tr>
              <a:tr h="273915">
                <a:tc>
                  <a:txBody>
                    <a:bodyPr/>
                    <a:lstStyle/>
                    <a:p>
                      <a:pPr algn="l" fontAlgn="b"/>
                      <a:r>
                        <a:rPr lang="en-NZ" sz="1400" u="none" strike="noStrike" dirty="0">
                          <a:effectLst/>
                        </a:rPr>
                        <a:t>2 years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1,162 </a:t>
                      </a:r>
                      <a:r>
                        <a:rPr lang="en-NZ" sz="1400" u="none" strike="noStrike" dirty="0">
                          <a:solidFill>
                            <a:srgbClr val="FF0000"/>
                          </a:solidFill>
                          <a:effectLst/>
                        </a:rPr>
                        <a:t>(-17%)</a:t>
                      </a:r>
                      <a:endParaRPr lang="en-NZ" sz="1400" b="0" i="0" u="none" strike="noStrike" dirty="0">
                        <a:solidFill>
                          <a:srgbClr val="FF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1,064 </a:t>
                      </a:r>
                      <a:r>
                        <a:rPr lang="en-NZ" sz="1400" u="none" strike="noStrike" dirty="0">
                          <a:solidFill>
                            <a:srgbClr val="FF0000"/>
                          </a:solidFill>
                          <a:effectLst/>
                        </a:rPr>
                        <a:t>(-24%)</a:t>
                      </a:r>
                      <a:endParaRPr lang="en-NZ" sz="1400" b="0" i="0" u="none" strike="noStrike" dirty="0">
                        <a:solidFill>
                          <a:srgbClr val="FF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345406627"/>
                  </a:ext>
                </a:extLst>
              </a:tr>
              <a:tr h="273915">
                <a:tc>
                  <a:txBody>
                    <a:bodyPr/>
                    <a:lstStyle/>
                    <a:p>
                      <a:pPr algn="l" fontAlgn="b"/>
                      <a:r>
                        <a:rPr lang="en-NZ" sz="1400" u="none" strike="noStrike" dirty="0">
                          <a:effectLst/>
                        </a:rPr>
                        <a:t>4 years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1,066 </a:t>
                      </a:r>
                      <a:r>
                        <a:rPr lang="en-NZ" sz="1400" u="none" strike="noStrike" dirty="0">
                          <a:solidFill>
                            <a:srgbClr val="FF0000"/>
                          </a:solidFill>
                          <a:effectLst/>
                        </a:rPr>
                        <a:t>(-24%)</a:t>
                      </a:r>
                      <a:endParaRPr lang="en-NZ" sz="1400" b="0" i="0" u="none" strike="noStrike" dirty="0">
                        <a:solidFill>
                          <a:srgbClr val="FF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909 </a:t>
                      </a:r>
                      <a:r>
                        <a:rPr lang="en-NZ" sz="1400" u="none" strike="noStrike" dirty="0">
                          <a:solidFill>
                            <a:srgbClr val="FF0000"/>
                          </a:solidFill>
                          <a:effectLst/>
                        </a:rPr>
                        <a:t>(-35%)</a:t>
                      </a:r>
                      <a:endParaRPr lang="en-NZ" sz="1400" b="0" i="0" u="none" strike="noStrike" dirty="0">
                        <a:solidFill>
                          <a:srgbClr val="FF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883478245"/>
                  </a:ext>
                </a:extLst>
              </a:tr>
              <a:tr h="273915">
                <a:tc>
                  <a:txBody>
                    <a:bodyPr/>
                    <a:lstStyle/>
                    <a:p>
                      <a:pPr algn="l" fontAlgn="b"/>
                      <a:r>
                        <a:rPr lang="en-NZ" sz="1400" u="none" strike="noStrike" dirty="0">
                          <a:effectLst/>
                        </a:rPr>
                        <a:t>6 years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1,019 </a:t>
                      </a:r>
                      <a:r>
                        <a:rPr lang="en-NZ" sz="1400" u="none" strike="noStrike" dirty="0">
                          <a:solidFill>
                            <a:srgbClr val="FF0000"/>
                          </a:solidFill>
                          <a:effectLst/>
                        </a:rPr>
                        <a:t>(-27%)</a:t>
                      </a:r>
                      <a:endParaRPr lang="en-NZ" sz="1400" b="0" i="0" u="none" strike="noStrike" dirty="0">
                        <a:solidFill>
                          <a:srgbClr val="FF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897 </a:t>
                      </a:r>
                      <a:r>
                        <a:rPr lang="en-NZ" sz="1400" u="none" strike="noStrike" dirty="0">
                          <a:solidFill>
                            <a:srgbClr val="FF0000"/>
                          </a:solidFill>
                          <a:effectLst/>
                        </a:rPr>
                        <a:t>(-36%)</a:t>
                      </a:r>
                      <a:endParaRPr lang="en-NZ" sz="1400" b="0" i="0" u="none" strike="noStrike" dirty="0">
                        <a:solidFill>
                          <a:srgbClr val="FF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239834888"/>
                  </a:ext>
                </a:extLst>
              </a:tr>
              <a:tr h="273915">
                <a:tc>
                  <a:txBody>
                    <a:bodyPr/>
                    <a:lstStyle/>
                    <a:p>
                      <a:pPr algn="l" fontAlgn="b"/>
                      <a:r>
                        <a:rPr lang="en-NZ" sz="1400" u="none" strike="noStrike" dirty="0">
                          <a:effectLst/>
                        </a:rPr>
                        <a:t>9 years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1,016 </a:t>
                      </a:r>
                      <a:r>
                        <a:rPr lang="en-NZ" sz="1400" u="none" strike="noStrike" dirty="0">
                          <a:solidFill>
                            <a:srgbClr val="FF0000"/>
                          </a:solidFill>
                          <a:effectLst/>
                        </a:rPr>
                        <a:t>(-27%)</a:t>
                      </a:r>
                      <a:endParaRPr lang="en-NZ" sz="1400" b="0" i="0" u="none" strike="noStrike" dirty="0">
                        <a:solidFill>
                          <a:srgbClr val="FF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891 </a:t>
                      </a:r>
                      <a:r>
                        <a:rPr lang="en-NZ" sz="1400" u="none" strike="noStrike" dirty="0">
                          <a:solidFill>
                            <a:srgbClr val="FF0000"/>
                          </a:solidFill>
                          <a:effectLst/>
                        </a:rPr>
                        <a:t>(-36%)</a:t>
                      </a:r>
                      <a:endParaRPr lang="en-NZ" sz="1400" b="0" i="0" u="none" strike="noStrike" dirty="0">
                        <a:solidFill>
                          <a:srgbClr val="FF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356302990"/>
                  </a:ext>
                </a:extLst>
              </a:tr>
              <a:tr h="273915">
                <a:tc>
                  <a:txBody>
                    <a:bodyPr/>
                    <a:lstStyle/>
                    <a:p>
                      <a:pPr algn="l" fontAlgn="b"/>
                      <a:r>
                        <a:rPr lang="en-NZ" sz="1400" u="none" strike="noStrike" dirty="0">
                          <a:effectLst/>
                        </a:rPr>
                        <a:t>11 years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1,047 </a:t>
                      </a:r>
                      <a:r>
                        <a:rPr lang="en-NZ" sz="1400" u="none" strike="noStrike" dirty="0">
                          <a:solidFill>
                            <a:srgbClr val="FF0000"/>
                          </a:solidFill>
                          <a:effectLst/>
                        </a:rPr>
                        <a:t>(-25%)</a:t>
                      </a:r>
                      <a:endParaRPr lang="en-NZ" sz="1400" b="0" i="0" u="none" strike="noStrike" dirty="0">
                        <a:solidFill>
                          <a:srgbClr val="FF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950 </a:t>
                      </a:r>
                      <a:r>
                        <a:rPr lang="en-NZ" sz="1400" u="none" strike="noStrike" dirty="0">
                          <a:solidFill>
                            <a:srgbClr val="FF0000"/>
                          </a:solidFill>
                          <a:effectLst/>
                        </a:rPr>
                        <a:t>(-32%)</a:t>
                      </a:r>
                      <a:endParaRPr lang="en-NZ" sz="1400" b="0" i="0" u="none" strike="noStrike" dirty="0">
                        <a:solidFill>
                          <a:srgbClr val="FF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304283777"/>
                  </a:ext>
                </a:extLst>
              </a:tr>
              <a:tr h="273915">
                <a:tc>
                  <a:txBody>
                    <a:bodyPr/>
                    <a:lstStyle/>
                    <a:p>
                      <a:pPr algn="l" fontAlgn="b"/>
                      <a:r>
                        <a:rPr lang="en-NZ" sz="1400" u="none" strike="noStrike" dirty="0">
                          <a:effectLst/>
                        </a:rPr>
                        <a:t>14 years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958 </a:t>
                      </a:r>
                      <a:r>
                        <a:rPr lang="en-NZ" sz="1400" u="none" strike="noStrike" dirty="0">
                          <a:solidFill>
                            <a:srgbClr val="FF0000"/>
                          </a:solidFill>
                          <a:effectLst/>
                        </a:rPr>
                        <a:t>(-31%)</a:t>
                      </a:r>
                      <a:endParaRPr lang="en-NZ" sz="1400" b="0" i="0" u="none" strike="noStrike" dirty="0">
                        <a:solidFill>
                          <a:srgbClr val="FF0000"/>
                        </a:solidFill>
                        <a:effectLst/>
                        <a:latin typeface="Aptos Narrow" panose="020B0004020202020204" pitchFamily="34" charset="0"/>
                      </a:endParaRPr>
                    </a:p>
                  </a:txBody>
                  <a:tcPr marL="6350" marR="6350" marT="6350" marB="0" anchor="b"/>
                </a:tc>
                <a:tc>
                  <a:txBody>
                    <a:bodyPr/>
                    <a:lstStyle/>
                    <a:p>
                      <a:pPr algn="ctr" fontAlgn="b"/>
                      <a:r>
                        <a:rPr lang="en-NZ" sz="1400" u="none" strike="noStrike" dirty="0">
                          <a:effectLst/>
                        </a:rPr>
                        <a:t>931 </a:t>
                      </a:r>
                      <a:r>
                        <a:rPr lang="en-NZ" sz="1400" u="none" strike="noStrike" dirty="0">
                          <a:solidFill>
                            <a:srgbClr val="FF0000"/>
                          </a:solidFill>
                          <a:effectLst/>
                        </a:rPr>
                        <a:t>(-33%)</a:t>
                      </a:r>
                      <a:endParaRPr lang="en-NZ" sz="1400" b="0" i="0" u="none" strike="noStrike" dirty="0">
                        <a:solidFill>
                          <a:srgbClr val="FF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231150069"/>
                  </a:ext>
                </a:extLst>
              </a:tr>
              <a:tr h="273915">
                <a:tc>
                  <a:txBody>
                    <a:bodyPr/>
                    <a:lstStyle/>
                    <a:p>
                      <a:pPr algn="l" fontAlgn="b"/>
                      <a:r>
                        <a:rPr lang="en-NZ" sz="1400" u="none" strike="noStrike" dirty="0">
                          <a:effectLst/>
                        </a:rPr>
                        <a:t>18 years</a:t>
                      </a:r>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ctr" fontAlgn="b"/>
                      <a:endParaRPr lang="en-NZ" sz="1400" b="0" i="0" u="none" strike="noStrike" dirty="0">
                        <a:solidFill>
                          <a:srgbClr val="000000"/>
                        </a:solidFill>
                        <a:effectLst/>
                        <a:latin typeface="Aptos Narrow" panose="020B0004020202020204" pitchFamily="34" charset="0"/>
                      </a:endParaRP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400" u="none" strike="noStrike" dirty="0">
                          <a:effectLst/>
                        </a:rPr>
                        <a:t>466 </a:t>
                      </a:r>
                      <a:r>
                        <a:rPr lang="en-NZ" sz="1400" u="none" strike="noStrike" dirty="0">
                          <a:solidFill>
                            <a:srgbClr val="FF0000"/>
                          </a:solidFill>
                          <a:effectLst/>
                        </a:rPr>
                        <a:t>(-67%)</a:t>
                      </a:r>
                      <a:endParaRPr lang="en-NZ" sz="1400" b="0" i="0" u="none" strike="noStrike" dirty="0">
                        <a:solidFill>
                          <a:srgbClr val="FF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544816155"/>
                  </a:ext>
                </a:extLst>
              </a:tr>
            </a:tbl>
          </a:graphicData>
        </a:graphic>
      </p:graphicFrame>
      <p:graphicFrame>
        <p:nvGraphicFramePr>
          <p:cNvPr id="7" name="Table 6">
            <a:extLst>
              <a:ext uri="{FF2B5EF4-FFF2-40B4-BE49-F238E27FC236}">
                <a16:creationId xmlns:a16="http://schemas.microsoft.com/office/drawing/2014/main" id="{9C5AF773-0C21-327E-4470-A6087068B0F7}"/>
              </a:ext>
            </a:extLst>
          </p:cNvPr>
          <p:cNvGraphicFramePr>
            <a:graphicFrameLocks noGrp="1"/>
          </p:cNvGraphicFramePr>
          <p:nvPr>
            <p:extLst>
              <p:ext uri="{D42A27DB-BD31-4B8C-83A1-F6EECF244321}">
                <p14:modId xmlns:p14="http://schemas.microsoft.com/office/powerpoint/2010/main" val="3195275362"/>
              </p:ext>
            </p:extLst>
          </p:nvPr>
        </p:nvGraphicFramePr>
        <p:xfrm>
          <a:off x="5776059" y="3510138"/>
          <a:ext cx="5385929" cy="2320528"/>
        </p:xfrm>
        <a:graphic>
          <a:graphicData uri="http://schemas.openxmlformats.org/drawingml/2006/table">
            <a:tbl>
              <a:tblPr firstRow="1" bandRow="1">
                <a:tableStyleId>{6E25E649-3F16-4E02-A733-19D2CDBF48F0}</a:tableStyleId>
              </a:tblPr>
              <a:tblGrid>
                <a:gridCol w="1375086">
                  <a:extLst>
                    <a:ext uri="{9D8B030D-6E8A-4147-A177-3AD203B41FA5}">
                      <a16:colId xmlns:a16="http://schemas.microsoft.com/office/drawing/2014/main" val="3845219209"/>
                    </a:ext>
                  </a:extLst>
                </a:gridCol>
                <a:gridCol w="2488791">
                  <a:extLst>
                    <a:ext uri="{9D8B030D-6E8A-4147-A177-3AD203B41FA5}">
                      <a16:colId xmlns:a16="http://schemas.microsoft.com/office/drawing/2014/main" val="1727361412"/>
                    </a:ext>
                  </a:extLst>
                </a:gridCol>
                <a:gridCol w="1522052">
                  <a:extLst>
                    <a:ext uri="{9D8B030D-6E8A-4147-A177-3AD203B41FA5}">
                      <a16:colId xmlns:a16="http://schemas.microsoft.com/office/drawing/2014/main" val="292014400"/>
                    </a:ext>
                  </a:extLst>
                </a:gridCol>
              </a:tblGrid>
              <a:tr h="567876">
                <a:tc>
                  <a:txBody>
                    <a:bodyPr/>
                    <a:lstStyle/>
                    <a:p>
                      <a:pPr algn="l" fontAlgn="b"/>
                      <a:r>
                        <a:rPr lang="en-NZ" sz="1600" b="1" u="none" strike="noStrike" kern="1200" dirty="0">
                          <a:solidFill>
                            <a:schemeClr val="bg1"/>
                          </a:solidFill>
                          <a:effectLst/>
                        </a:rPr>
                        <a:t>Variable</a:t>
                      </a:r>
                      <a:r>
                        <a:rPr lang="en-NZ" sz="1600" b="1" u="none" strike="noStrike" kern="1200" dirty="0">
                          <a:solidFill>
                            <a:schemeClr val="tx1"/>
                          </a:solidFill>
                          <a:effectLst/>
                        </a:rPr>
                        <a:t> </a:t>
                      </a:r>
                      <a:r>
                        <a:rPr lang="en-NZ" sz="1600" b="1" u="none" strike="noStrike" kern="1200" dirty="0">
                          <a:solidFill>
                            <a:schemeClr val="bg1"/>
                          </a:solidFill>
                          <a:effectLst/>
                        </a:rPr>
                        <a:t>name</a:t>
                      </a:r>
                      <a:endParaRPr lang="en-NZ" sz="1600" b="1" u="none" strike="noStrike" kern="1200" dirty="0">
                        <a:solidFill>
                          <a:schemeClr val="bg1"/>
                        </a:solidFill>
                        <a:effectLst/>
                        <a:latin typeface="+mn-lt"/>
                        <a:ea typeface="+mn-ea"/>
                        <a:cs typeface="+mn-cs"/>
                      </a:endParaRPr>
                    </a:p>
                  </a:txBody>
                  <a:tcPr marL="6350" marR="6350" marT="6350" marB="0" anchor="ctr"/>
                </a:tc>
                <a:tc>
                  <a:txBody>
                    <a:bodyPr/>
                    <a:lstStyle/>
                    <a:p>
                      <a:pPr algn="l" fontAlgn="b"/>
                      <a:r>
                        <a:rPr lang="en-NZ" sz="1600" b="1" u="none" strike="noStrike" kern="1200" dirty="0">
                          <a:solidFill>
                            <a:schemeClr val="bg1"/>
                          </a:solidFill>
                          <a:effectLst/>
                        </a:rPr>
                        <a:t>Description</a:t>
                      </a:r>
                      <a:endParaRPr lang="en-NZ" sz="1600" b="1" u="none" strike="noStrike" kern="1200" dirty="0">
                        <a:solidFill>
                          <a:schemeClr val="bg1"/>
                        </a:solidFill>
                        <a:effectLst/>
                        <a:latin typeface="+mn-lt"/>
                        <a:ea typeface="+mn-ea"/>
                        <a:cs typeface="+mn-cs"/>
                      </a:endParaRPr>
                    </a:p>
                  </a:txBody>
                  <a:tcPr marL="6350" marR="6350" marT="6350" marB="0" anchor="ctr"/>
                </a:tc>
                <a:tc>
                  <a:txBody>
                    <a:bodyPr/>
                    <a:lstStyle/>
                    <a:p>
                      <a:pPr algn="l" fontAlgn="b"/>
                      <a:r>
                        <a:rPr lang="en-NZ" sz="1600" u="none" strike="noStrike" dirty="0">
                          <a:effectLst/>
                        </a:rPr>
                        <a:t># Responses</a:t>
                      </a:r>
                      <a:endParaRPr lang="en-NZ" sz="16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17762565"/>
                  </a:ext>
                </a:extLst>
              </a:tr>
              <a:tr h="295504">
                <a:tc>
                  <a:txBody>
                    <a:bodyPr/>
                    <a:lstStyle/>
                    <a:p>
                      <a:pPr algn="l" fontAlgn="b"/>
                      <a:r>
                        <a:rPr lang="en-NZ" sz="1400" u="none" strike="noStrike" dirty="0">
                          <a:effectLst/>
                        </a:rPr>
                        <a:t>t2pf230</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b="0" u="none" strike="noStrike" dirty="0">
                          <a:solidFill>
                            <a:srgbClr val="000000"/>
                          </a:solidFill>
                          <a:effectLst/>
                        </a:rPr>
                        <a:t>15 month immunisations</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b="0" u="none" strike="noStrike" dirty="0">
                          <a:solidFill>
                            <a:srgbClr val="000000"/>
                          </a:solidFill>
                          <a:effectLst/>
                        </a:rPr>
                        <a:t>1,159 (n = 1,162)</a:t>
                      </a:r>
                      <a:endParaRPr lang="en-NZ"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651282741"/>
                  </a:ext>
                </a:extLst>
              </a:tr>
              <a:tr h="295504">
                <a:tc>
                  <a:txBody>
                    <a:bodyPr/>
                    <a:lstStyle/>
                    <a:p>
                      <a:pPr algn="l" fontAlgn="b"/>
                      <a:r>
                        <a:rPr lang="en-NZ" sz="1400" u="none" strike="noStrike" dirty="0">
                          <a:effectLst/>
                        </a:rPr>
                        <a:t>t6pf52a</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b="0" u="none" strike="noStrike" dirty="0">
                          <a:solidFill>
                            <a:srgbClr val="000000"/>
                          </a:solidFill>
                          <a:effectLst/>
                        </a:rPr>
                        <a:t>6 years immunisation</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b="0" u="none" strike="noStrike" dirty="0">
                          <a:solidFill>
                            <a:srgbClr val="000000"/>
                          </a:solidFill>
                          <a:effectLst/>
                        </a:rPr>
                        <a:t>736 (n = </a:t>
                      </a:r>
                      <a:r>
                        <a:rPr lang="en-NZ" sz="1400" u="none" strike="noStrike" dirty="0">
                          <a:effectLst/>
                        </a:rPr>
                        <a:t>1,019</a:t>
                      </a:r>
                      <a:r>
                        <a:rPr lang="en-NZ" sz="1400" b="0" u="none" strike="noStrike" dirty="0">
                          <a:solidFill>
                            <a:srgbClr val="000000"/>
                          </a:solidFill>
                          <a:effectLst/>
                        </a:rPr>
                        <a:t>)</a:t>
                      </a:r>
                      <a:endParaRPr lang="en-NZ" sz="14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270305003"/>
                  </a:ext>
                </a:extLst>
              </a:tr>
              <a:tr h="295504">
                <a:tc>
                  <a:txBody>
                    <a:bodyPr/>
                    <a:lstStyle/>
                    <a:p>
                      <a:pPr algn="l" fontAlgn="b"/>
                      <a:r>
                        <a:rPr lang="en-NZ" sz="1400" u="none" strike="noStrike" dirty="0">
                          <a:effectLst/>
                        </a:rPr>
                        <a:t>t4chf10</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b="0" u="none" strike="noStrike" dirty="0">
                          <a:solidFill>
                            <a:srgbClr val="000000"/>
                          </a:solidFill>
                          <a:effectLst/>
                        </a:rPr>
                        <a:t># days vigorous physical activities in 4y</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u="none" strike="noStrike" dirty="0">
                          <a:effectLst/>
                        </a:rPr>
                        <a:t>901 (n = 909)</a:t>
                      </a:r>
                      <a:endParaRPr lang="en-NZ" sz="1400" b="0" i="0" u="none" strike="noStrike" dirty="0">
                        <a:solidFill>
                          <a:srgbClr val="FF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535333468"/>
                  </a:ext>
                </a:extLst>
              </a:tr>
              <a:tr h="295504">
                <a:tc>
                  <a:txBody>
                    <a:bodyPr/>
                    <a:lstStyle/>
                    <a:p>
                      <a:pPr algn="l" fontAlgn="b"/>
                      <a:r>
                        <a:rPr lang="en-NZ" sz="1400" u="none" strike="noStrike" dirty="0">
                          <a:effectLst/>
                        </a:rPr>
                        <a:t>t14pf10</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US" sz="1400" b="0" u="none" strike="noStrike" dirty="0">
                          <a:solidFill>
                            <a:srgbClr val="000000"/>
                          </a:solidFill>
                          <a:effectLst/>
                        </a:rPr>
                        <a:t># days physically active per week in 14y</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u="none" strike="noStrike" dirty="0">
                          <a:effectLst/>
                        </a:rPr>
                        <a:t>941 (n = 958)</a:t>
                      </a:r>
                      <a:endParaRPr lang="en-NZ" sz="1400" b="0" i="0" u="none" strike="noStrike" dirty="0">
                        <a:solidFill>
                          <a:srgbClr val="FF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48556105"/>
                  </a:ext>
                </a:extLst>
              </a:tr>
              <a:tr h="295504">
                <a:tc>
                  <a:txBody>
                    <a:bodyPr/>
                    <a:lstStyle/>
                    <a:p>
                      <a:pPr algn="l" fontAlgn="b"/>
                      <a:r>
                        <a:rPr lang="en-NZ" sz="1400" b="0" u="none" strike="noStrike" dirty="0">
                          <a:solidFill>
                            <a:srgbClr val="000000"/>
                          </a:solidFill>
                          <a:effectLst/>
                        </a:rPr>
                        <a:t>…</a:t>
                      </a:r>
                      <a:endParaRPr lang="en-NZ" sz="1400" b="0" i="0" u="none" strike="noStrike" dirty="0">
                        <a:solidFill>
                          <a:srgbClr val="000000"/>
                        </a:solidFill>
                        <a:effectLst/>
                        <a:latin typeface="Aptos Narrow" panose="020B0004020202020204" pitchFamily="34" charset="0"/>
                      </a:endParaRPr>
                    </a:p>
                  </a:txBody>
                  <a:tcPr marL="6350" marR="6350" marT="6350" marB="0" anchor="ctr"/>
                </a:tc>
                <a:tc>
                  <a:txBody>
                    <a:bodyPr/>
                    <a:lstStyle/>
                    <a:p>
                      <a:pPr algn="l" fontAlgn="b"/>
                      <a:r>
                        <a:rPr lang="en-NZ" sz="1400" u="none" strike="noStrike" kern="1200" dirty="0">
                          <a:solidFill>
                            <a:schemeClr val="tx1"/>
                          </a:solidFill>
                          <a:effectLst/>
                        </a:rPr>
                        <a:t>….</a:t>
                      </a:r>
                      <a:endParaRPr lang="en-NZ" sz="1400" u="none" strike="noStrike" kern="1200" dirty="0">
                        <a:solidFill>
                          <a:schemeClr val="tx1"/>
                        </a:solidFill>
                        <a:effectLst/>
                        <a:latin typeface="+mn-lt"/>
                        <a:ea typeface="+mn-ea"/>
                        <a:cs typeface="+mn-cs"/>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NZ" sz="1400" u="none" strike="noStrike" kern="1200" dirty="0">
                          <a:solidFill>
                            <a:schemeClr val="tx1"/>
                          </a:solidFill>
                          <a:effectLst/>
                        </a:rPr>
                        <a:t>…</a:t>
                      </a:r>
                      <a:endParaRPr lang="en-NZ" sz="140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759205605"/>
                  </a:ext>
                </a:extLst>
              </a:tr>
            </a:tbl>
          </a:graphicData>
        </a:graphic>
      </p:graphicFrame>
    </p:spTree>
    <p:extLst>
      <p:ext uri="{BB962C8B-B14F-4D97-AF65-F5344CB8AC3E}">
        <p14:creationId xmlns:p14="http://schemas.microsoft.com/office/powerpoint/2010/main" val="96665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F2F6C-0884-DD99-0456-926767FBB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3858E-9F5A-6B3B-E021-59CC5712CF4C}"/>
              </a:ext>
            </a:extLst>
          </p:cNvPr>
          <p:cNvSpPr>
            <a:spLocks noGrp="1"/>
          </p:cNvSpPr>
          <p:nvPr>
            <p:ph type="title"/>
          </p:nvPr>
        </p:nvSpPr>
        <p:spPr/>
        <p:txBody>
          <a:bodyPr/>
          <a:lstStyle/>
          <a:p>
            <a:r>
              <a:rPr lang="en-US" sz="3200" dirty="0"/>
              <a:t>Methods – Integrated Models</a:t>
            </a:r>
            <a:endParaRPr lang="en-NZ" dirty="0"/>
          </a:p>
        </p:txBody>
      </p:sp>
      <p:sp>
        <p:nvSpPr>
          <p:cNvPr id="3" name="Content Placeholder 2">
            <a:extLst>
              <a:ext uri="{FF2B5EF4-FFF2-40B4-BE49-F238E27FC236}">
                <a16:creationId xmlns:a16="http://schemas.microsoft.com/office/drawing/2014/main" id="{6489D046-4572-B257-6172-186A44CE39D3}"/>
              </a:ext>
            </a:extLst>
          </p:cNvPr>
          <p:cNvSpPr>
            <a:spLocks noGrp="1"/>
          </p:cNvSpPr>
          <p:nvPr>
            <p:ph idx="1"/>
          </p:nvPr>
        </p:nvSpPr>
        <p:spPr>
          <a:xfrm>
            <a:off x="609600" y="1263316"/>
            <a:ext cx="10160000" cy="4800600"/>
          </a:xfrm>
        </p:spPr>
        <p:txBody>
          <a:bodyPr>
            <a:noAutofit/>
          </a:bodyPr>
          <a:lstStyle/>
          <a:p>
            <a:pPr>
              <a:lnSpc>
                <a:spcPct val="120000"/>
              </a:lnSpc>
            </a:pPr>
            <a:r>
              <a:rPr lang="en-US" sz="2400" dirty="0">
                <a:solidFill>
                  <a:schemeClr val="accent1">
                    <a:lumMod val="75000"/>
                  </a:schemeClr>
                </a:solidFill>
              </a:rPr>
              <a:t>An integrated model is needed</a:t>
            </a:r>
            <a:br>
              <a:rPr lang="en-US" sz="2400" dirty="0"/>
            </a:br>
            <a:r>
              <a:rPr lang="en-US" sz="2400" dirty="0"/>
              <a:t>- To accommodate these features, IPW and MI are needed to deal with attrition and item missingness, and MSM with IPTW to aim for causal inference. </a:t>
            </a:r>
            <a:br>
              <a:rPr lang="en-US" sz="2400" dirty="0"/>
            </a:br>
            <a:r>
              <a:rPr lang="en-US" sz="2400" dirty="0"/>
              <a:t>- We want to integrate these into a single workflow to </a:t>
            </a:r>
            <a:r>
              <a:rPr lang="en-US" sz="2400" dirty="0" err="1"/>
              <a:t>analyse</a:t>
            </a:r>
            <a:r>
              <a:rPr lang="en-US" sz="2400" dirty="0"/>
              <a:t> the PIFS respiratory data.</a:t>
            </a:r>
          </a:p>
          <a:p>
            <a:pPr>
              <a:lnSpc>
                <a:spcPct val="120000"/>
              </a:lnSpc>
            </a:pPr>
            <a:endParaRPr lang="en-US" sz="2400" dirty="0"/>
          </a:p>
          <a:p>
            <a:pPr>
              <a:lnSpc>
                <a:spcPct val="120000"/>
              </a:lnSpc>
            </a:pPr>
            <a:r>
              <a:rPr lang="en-NZ" sz="2400" dirty="0">
                <a:solidFill>
                  <a:schemeClr val="accent1">
                    <a:lumMod val="75000"/>
                  </a:schemeClr>
                </a:solidFill>
              </a:rPr>
              <a:t>Current status of integrated models</a:t>
            </a:r>
            <a:br>
              <a:rPr lang="en-NZ" sz="2400" dirty="0">
                <a:solidFill>
                  <a:schemeClr val="accent1">
                    <a:lumMod val="75000"/>
                  </a:schemeClr>
                </a:solidFill>
              </a:rPr>
            </a:br>
            <a:r>
              <a:rPr lang="en-NZ" sz="2400" dirty="0"/>
              <a:t>- A few studies </a:t>
            </a:r>
            <a:r>
              <a:rPr lang="en-NZ" sz="1600" dirty="0"/>
              <a:t>(</a:t>
            </a:r>
            <a:r>
              <a:rPr lang="en-US" sz="1600" i="1" dirty="0">
                <a:solidFill>
                  <a:srgbClr val="0070C0"/>
                </a:solidFill>
              </a:rPr>
              <a:t>Seaman et al., 2012; </a:t>
            </a:r>
            <a:r>
              <a:rPr lang="en-US" sz="1600" i="1" dirty="0" err="1">
                <a:solidFill>
                  <a:srgbClr val="0070C0"/>
                </a:solidFill>
              </a:rPr>
              <a:t>Leyrat</a:t>
            </a:r>
            <a:r>
              <a:rPr lang="en-US" sz="1600" i="1" dirty="0">
                <a:solidFill>
                  <a:srgbClr val="0070C0"/>
                </a:solidFill>
              </a:rPr>
              <a:t> et al., 2019; </a:t>
            </a:r>
            <a:r>
              <a:rPr lang="en-NZ" sz="1600" i="1" dirty="0" err="1">
                <a:solidFill>
                  <a:srgbClr val="0070C0"/>
                </a:solidFill>
              </a:rPr>
              <a:t>Leyrat</a:t>
            </a:r>
            <a:r>
              <a:rPr lang="en-NZ" sz="1600" i="1" dirty="0">
                <a:solidFill>
                  <a:srgbClr val="0070C0"/>
                </a:solidFill>
              </a:rPr>
              <a:t> et al., 2021</a:t>
            </a:r>
            <a:r>
              <a:rPr lang="en-NZ" sz="1600" dirty="0"/>
              <a:t>) </a:t>
            </a:r>
            <a:r>
              <a:rPr lang="en-NZ" sz="2400" dirty="0"/>
              <a:t>were found to </a:t>
            </a:r>
            <a:r>
              <a:rPr lang="en-US" sz="2400" dirty="0"/>
              <a:t>have implemented some types of integrated model to address complicated realistic issues; however, all only integrated two of the techniques (IPW+MI, IPW+MSM, and MI+MSM). </a:t>
            </a:r>
          </a:p>
          <a:p>
            <a:pPr>
              <a:lnSpc>
                <a:spcPct val="120000"/>
              </a:lnSpc>
            </a:pPr>
            <a:endParaRPr lang="en-US" sz="2400" i="1" dirty="0">
              <a:solidFill>
                <a:srgbClr val="B77515"/>
              </a:solidFill>
            </a:endParaRPr>
          </a:p>
        </p:txBody>
      </p:sp>
      <p:sp>
        <p:nvSpPr>
          <p:cNvPr id="5" name="Slide Number Placeholder 4">
            <a:extLst>
              <a:ext uri="{FF2B5EF4-FFF2-40B4-BE49-F238E27FC236}">
                <a16:creationId xmlns:a16="http://schemas.microsoft.com/office/drawing/2014/main" id="{0386694D-D411-F267-F402-7A028BF12A3F}"/>
              </a:ext>
            </a:extLst>
          </p:cNvPr>
          <p:cNvSpPr>
            <a:spLocks noGrp="1"/>
          </p:cNvSpPr>
          <p:nvPr>
            <p:ph type="sldNum" sz="quarter" idx="12"/>
          </p:nvPr>
        </p:nvSpPr>
        <p:spPr/>
        <p:txBody>
          <a:bodyPr/>
          <a:lstStyle/>
          <a:p>
            <a:fld id="{B716FC3D-15CE-4904-B92E-F2EE4A2AEDF5}" type="slidenum">
              <a:rPr lang="en-US" smtClean="0"/>
              <a:pPr/>
              <a:t>12</a:t>
            </a:fld>
            <a:endParaRPr lang="en-US"/>
          </a:p>
        </p:txBody>
      </p:sp>
    </p:spTree>
    <p:extLst>
      <p:ext uri="{BB962C8B-B14F-4D97-AF65-F5344CB8AC3E}">
        <p14:creationId xmlns:p14="http://schemas.microsoft.com/office/powerpoint/2010/main" val="307535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3834-1DB7-D98E-CF17-3856CD95C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A5CD5D-B058-4147-17A6-2474F31E9952}"/>
              </a:ext>
            </a:extLst>
          </p:cNvPr>
          <p:cNvSpPr>
            <a:spLocks noGrp="1"/>
          </p:cNvSpPr>
          <p:nvPr>
            <p:ph type="title"/>
          </p:nvPr>
        </p:nvSpPr>
        <p:spPr>
          <a:xfrm>
            <a:off x="609600" y="274638"/>
            <a:ext cx="10160000" cy="1143000"/>
          </a:xfrm>
        </p:spPr>
        <p:txBody>
          <a:bodyPr anchor="ctr">
            <a:normAutofit/>
          </a:bodyPr>
          <a:lstStyle/>
          <a:p>
            <a:r>
              <a:rPr lang="en-US" sz="3200" dirty="0"/>
              <a:t>Methods – Design of Integrated Model</a:t>
            </a:r>
            <a:endParaRPr lang="en-NZ" sz="3200" dirty="0"/>
          </a:p>
        </p:txBody>
      </p:sp>
      <p:pic>
        <p:nvPicPr>
          <p:cNvPr id="7" name="Picture 6" descr="A diagram of a flowchart&#10;&#10;AI-generated content may be incorrect.">
            <a:extLst>
              <a:ext uri="{FF2B5EF4-FFF2-40B4-BE49-F238E27FC236}">
                <a16:creationId xmlns:a16="http://schemas.microsoft.com/office/drawing/2014/main" id="{A1ED8C94-7DBB-E4B4-55F8-887AD74E9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25634"/>
            <a:ext cx="10160000" cy="4064000"/>
          </a:xfrm>
          <a:prstGeom prst="rect">
            <a:avLst/>
          </a:prstGeom>
          <a:noFill/>
        </p:spPr>
      </p:pic>
      <p:sp>
        <p:nvSpPr>
          <p:cNvPr id="6" name="Slide Number Placeholder 5">
            <a:extLst>
              <a:ext uri="{FF2B5EF4-FFF2-40B4-BE49-F238E27FC236}">
                <a16:creationId xmlns:a16="http://schemas.microsoft.com/office/drawing/2014/main" id="{06DA31C4-E02A-B4F1-3AED-DDDA8032A657}"/>
              </a:ext>
            </a:extLst>
          </p:cNvPr>
          <p:cNvSpPr>
            <a:spLocks noGrp="1"/>
          </p:cNvSpPr>
          <p:nvPr>
            <p:ph type="sldNum" sz="quarter" idx="12"/>
          </p:nvPr>
        </p:nvSpPr>
        <p:spPr>
          <a:xfrm>
            <a:off x="11375717" y="5648960"/>
            <a:ext cx="731520" cy="396240"/>
          </a:xfrm>
        </p:spPr>
        <p:txBody>
          <a:bodyPr anchor="ctr">
            <a:normAutofit/>
          </a:bodyPr>
          <a:lstStyle/>
          <a:p>
            <a:pPr>
              <a:spcAft>
                <a:spcPts val="600"/>
              </a:spcAft>
            </a:pPr>
            <a:fld id="{B716FC3D-15CE-4904-B92E-F2EE4A2AEDF5}" type="slidenum">
              <a:rPr lang="en-US" smtClean="0"/>
              <a:pPr>
                <a:spcAft>
                  <a:spcPts val="600"/>
                </a:spcAft>
              </a:pPr>
              <a:t>13</a:t>
            </a:fld>
            <a:endParaRPr lang="en-US"/>
          </a:p>
        </p:txBody>
      </p:sp>
      <p:sp>
        <p:nvSpPr>
          <p:cNvPr id="5" name="Content Placeholder 2">
            <a:extLst>
              <a:ext uri="{FF2B5EF4-FFF2-40B4-BE49-F238E27FC236}">
                <a16:creationId xmlns:a16="http://schemas.microsoft.com/office/drawing/2014/main" id="{A6936D49-4AA4-9E9F-CDAF-0D91F631240C}"/>
              </a:ext>
            </a:extLst>
          </p:cNvPr>
          <p:cNvSpPr>
            <a:spLocks noGrp="1"/>
          </p:cNvSpPr>
          <p:nvPr>
            <p:ph idx="1"/>
          </p:nvPr>
        </p:nvSpPr>
        <p:spPr>
          <a:xfrm>
            <a:off x="609600" y="1304651"/>
            <a:ext cx="10160000" cy="998483"/>
          </a:xfrm>
        </p:spPr>
        <p:txBody>
          <a:bodyPr>
            <a:noAutofit/>
          </a:bodyPr>
          <a:lstStyle/>
          <a:p>
            <a:pPr>
              <a:lnSpc>
                <a:spcPct val="120000"/>
              </a:lnSpc>
            </a:pPr>
            <a:r>
              <a:rPr lang="en-US" sz="2400" dirty="0"/>
              <a:t>A simulation study will be conducted to tune the integrated model and check its statistical properties.</a:t>
            </a:r>
            <a:br>
              <a:rPr lang="en-US" sz="2400" dirty="0"/>
            </a:br>
            <a:endParaRPr lang="en-US" sz="2400" i="1" dirty="0">
              <a:solidFill>
                <a:srgbClr val="B77515"/>
              </a:solidFill>
            </a:endParaRPr>
          </a:p>
        </p:txBody>
      </p:sp>
    </p:spTree>
    <p:extLst>
      <p:ext uri="{BB962C8B-B14F-4D97-AF65-F5344CB8AC3E}">
        <p14:creationId xmlns:p14="http://schemas.microsoft.com/office/powerpoint/2010/main" val="296510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FE29-29F1-0EE5-0210-5C0BA498F6A3}"/>
              </a:ext>
            </a:extLst>
          </p:cNvPr>
          <p:cNvSpPr>
            <a:spLocks noGrp="1"/>
          </p:cNvSpPr>
          <p:nvPr>
            <p:ph type="title"/>
          </p:nvPr>
        </p:nvSpPr>
        <p:spPr/>
        <p:txBody>
          <a:bodyPr/>
          <a:lstStyle/>
          <a:p>
            <a:r>
              <a:rPr lang="en-US" sz="3200" dirty="0"/>
              <a:t>Methods – </a:t>
            </a:r>
            <a:r>
              <a:rPr lang="en-NZ" sz="3200" dirty="0"/>
              <a:t>Population Attributable Fractions (PAF)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1979E2-984F-2AAF-E2E8-9FE835DAF1A8}"/>
                  </a:ext>
                </a:extLst>
              </p:cNvPr>
              <p:cNvSpPr>
                <a:spLocks noGrp="1"/>
              </p:cNvSpPr>
              <p:nvPr>
                <p:ph idx="1"/>
              </p:nvPr>
            </p:nvSpPr>
            <p:spPr/>
            <p:txBody>
              <a:bodyPr>
                <a:normAutofit/>
              </a:bodyPr>
              <a:lstStyle/>
              <a:p>
                <a:r>
                  <a:rPr lang="en-US" sz="2400" dirty="0"/>
                  <a:t>Estimated the protected fraction of the healthy lung function due to </a:t>
                </a:r>
                <a:r>
                  <a:rPr lang="en-NZ" sz="2400" dirty="0">
                    <a:effectLst/>
                    <a:latin typeface="Calibri" panose="020F0502020204030204" pitchFamily="34" charset="0"/>
                    <a:ea typeface="DengXian" panose="02010600030101010101" pitchFamily="2" charset="-122"/>
                    <a:cs typeface="Times New Roman" panose="02020603050405020304" pitchFamily="18" charset="0"/>
                  </a:rPr>
                  <a:t>modifiable risks and resilience factors</a:t>
                </a:r>
                <a:r>
                  <a:rPr lang="en-US" sz="2400" dirty="0"/>
                  <a:t> at the population level</a:t>
                </a:r>
              </a:p>
              <a:p>
                <a:pPr marL="114300" indent="0">
                  <a:buNone/>
                </a:pPr>
                <a:endParaRPr lang="en-US" sz="2400" dirty="0"/>
              </a:p>
              <a:p>
                <a:r>
                  <a:rPr lang="en-US" sz="2400" dirty="0"/>
                  <a:t>The computation of PAF is built on </a:t>
                </a:r>
                <a:r>
                  <a:rPr lang="en-US" sz="2400" b="1" dirty="0">
                    <a:solidFill>
                      <a:srgbClr val="00B0F0"/>
                    </a:solidFill>
                  </a:rPr>
                  <a:t>relative risk model</a:t>
                </a:r>
                <a:r>
                  <a:rPr lang="en-US" sz="1600" b="1" dirty="0">
                    <a:solidFill>
                      <a:srgbClr val="00B0F0"/>
                    </a:solidFill>
                  </a:rPr>
                  <a:t> </a:t>
                </a:r>
                <a:r>
                  <a:rPr lang="en-US" sz="1600" dirty="0"/>
                  <a:t>(</a:t>
                </a:r>
                <a:r>
                  <a:rPr lang="en-US" sz="1600" i="1" dirty="0">
                    <a:solidFill>
                      <a:srgbClr val="0070C0"/>
                    </a:solidFill>
                  </a:rPr>
                  <a:t>Lloyd, C.J. 1996</a:t>
                </a:r>
                <a:r>
                  <a:rPr lang="en-US" sz="1600" dirty="0"/>
                  <a:t>)</a:t>
                </a:r>
              </a:p>
              <a:p>
                <a:pPr marL="114300" indent="0">
                  <a:buNone/>
                </a:pPr>
                <a14:m>
                  <m:oMathPara xmlns:m="http://schemas.openxmlformats.org/officeDocument/2006/math">
                    <m:oMathParaPr>
                      <m:jc m:val="centerGroup"/>
                    </m:oMathParaPr>
                    <m:oMath xmlns:m="http://schemas.openxmlformats.org/officeDocument/2006/math">
                      <m:r>
                        <a:rPr lang="en-NZ" sz="2800" b="0" i="1" smtClean="0">
                          <a:solidFill>
                            <a:srgbClr val="B77515"/>
                          </a:solidFill>
                          <a:latin typeface="Cambria Math" panose="02040503050406030204" pitchFamily="18" charset="0"/>
                        </a:rPr>
                        <m:t>𝑃𝐴𝐹</m:t>
                      </m:r>
                      <m:r>
                        <a:rPr lang="en-NZ" sz="2800" b="0" i="1" smtClean="0">
                          <a:solidFill>
                            <a:srgbClr val="B77515"/>
                          </a:solidFill>
                          <a:latin typeface="Cambria Math" panose="02040503050406030204" pitchFamily="18" charset="0"/>
                        </a:rPr>
                        <m:t>=</m:t>
                      </m:r>
                      <m:sSup>
                        <m:sSupPr>
                          <m:ctrlPr>
                            <a:rPr lang="en-NZ" sz="2800" b="0" i="1" smtClean="0">
                              <a:solidFill>
                                <a:srgbClr val="B77515"/>
                              </a:solidFill>
                              <a:latin typeface="Cambria Math" panose="02040503050406030204" pitchFamily="18" charset="0"/>
                            </a:rPr>
                          </m:ctrlPr>
                        </m:sSupPr>
                        <m:e>
                          <m:d>
                            <m:dPr>
                              <m:ctrlPr>
                                <a:rPr lang="en-NZ" sz="2800" i="1">
                                  <a:solidFill>
                                    <a:srgbClr val="B77515"/>
                                  </a:solidFill>
                                  <a:latin typeface="Cambria Math" panose="02040503050406030204" pitchFamily="18" charset="0"/>
                                </a:rPr>
                              </m:ctrlPr>
                            </m:dPr>
                            <m:e>
                              <m:nary>
                                <m:naryPr>
                                  <m:chr m:val="∑"/>
                                  <m:ctrlPr>
                                    <a:rPr lang="en-NZ" sz="2800" i="1">
                                      <a:solidFill>
                                        <a:srgbClr val="B77515"/>
                                      </a:solidFill>
                                      <a:latin typeface="Cambria Math" panose="02040503050406030204" pitchFamily="18" charset="0"/>
                                    </a:rPr>
                                  </m:ctrlPr>
                                </m:naryPr>
                                <m:sub>
                                  <m:r>
                                    <m:rPr>
                                      <m:brk m:alnAt="23"/>
                                    </m:rPr>
                                    <a:rPr lang="en-NZ" sz="2800" i="1">
                                      <a:solidFill>
                                        <a:srgbClr val="B77515"/>
                                      </a:solidFill>
                                      <a:latin typeface="Cambria Math" panose="02040503050406030204" pitchFamily="18" charset="0"/>
                                    </a:rPr>
                                    <m:t>𝑖</m:t>
                                  </m:r>
                                  <m:r>
                                    <a:rPr lang="en-NZ" sz="2800" i="1">
                                      <a:solidFill>
                                        <a:srgbClr val="B77515"/>
                                      </a:solidFill>
                                      <a:latin typeface="Cambria Math" panose="02040503050406030204" pitchFamily="18" charset="0"/>
                                    </a:rPr>
                                    <m:t>=1</m:t>
                                  </m:r>
                                </m:sub>
                                <m:sup>
                                  <m:r>
                                    <a:rPr lang="en-NZ" sz="2800" i="1">
                                      <a:solidFill>
                                        <a:srgbClr val="B77515"/>
                                      </a:solidFill>
                                      <a:latin typeface="Cambria Math" panose="02040503050406030204" pitchFamily="18" charset="0"/>
                                    </a:rPr>
                                    <m:t>𝑛</m:t>
                                  </m:r>
                                </m:sup>
                                <m:e>
                                  <m:sSub>
                                    <m:sSubPr>
                                      <m:ctrlPr>
                                        <a:rPr lang="en-NZ" sz="2800" i="1">
                                          <a:solidFill>
                                            <a:srgbClr val="B77515"/>
                                          </a:solidFill>
                                          <a:latin typeface="Cambria Math" panose="02040503050406030204" pitchFamily="18" charset="0"/>
                                        </a:rPr>
                                      </m:ctrlPr>
                                    </m:sSubPr>
                                    <m:e>
                                      <m:r>
                                        <a:rPr lang="en-NZ" sz="2800" i="1">
                                          <a:solidFill>
                                            <a:srgbClr val="B77515"/>
                                          </a:solidFill>
                                          <a:latin typeface="Cambria Math" panose="02040503050406030204" pitchFamily="18" charset="0"/>
                                        </a:rPr>
                                        <m:t>𝑤</m:t>
                                      </m:r>
                                    </m:e>
                                    <m:sub>
                                      <m:r>
                                        <a:rPr lang="en-NZ" sz="2800" i="1">
                                          <a:solidFill>
                                            <a:srgbClr val="B77515"/>
                                          </a:solidFill>
                                          <a:latin typeface="Cambria Math" panose="02040503050406030204" pitchFamily="18" charset="0"/>
                                        </a:rPr>
                                        <m:t>𝑖</m:t>
                                      </m:r>
                                    </m:sub>
                                  </m:sSub>
                                </m:e>
                              </m:nary>
                            </m:e>
                          </m:d>
                        </m:e>
                        <m:sup>
                          <m:r>
                            <a:rPr lang="en-NZ" sz="2800" b="0" i="1" smtClean="0">
                              <a:solidFill>
                                <a:srgbClr val="B77515"/>
                              </a:solidFill>
                              <a:latin typeface="Cambria Math" panose="02040503050406030204" pitchFamily="18" charset="0"/>
                            </a:rPr>
                            <m:t>−1</m:t>
                          </m:r>
                        </m:sup>
                      </m:sSup>
                      <m:nary>
                        <m:naryPr>
                          <m:chr m:val="∑"/>
                          <m:ctrlPr>
                            <a:rPr lang="en-NZ" sz="2800" b="0" i="1" smtClean="0">
                              <a:solidFill>
                                <a:srgbClr val="B77515"/>
                              </a:solidFill>
                              <a:latin typeface="Cambria Math" panose="02040503050406030204" pitchFamily="18" charset="0"/>
                            </a:rPr>
                          </m:ctrlPr>
                        </m:naryPr>
                        <m:sub>
                          <m:r>
                            <m:rPr>
                              <m:brk m:alnAt="23"/>
                            </m:rPr>
                            <a:rPr lang="en-NZ" sz="2800" b="0" i="1" smtClean="0">
                              <a:solidFill>
                                <a:srgbClr val="B77515"/>
                              </a:solidFill>
                              <a:latin typeface="Cambria Math" panose="02040503050406030204" pitchFamily="18" charset="0"/>
                            </a:rPr>
                            <m:t>𝑖</m:t>
                          </m:r>
                          <m:r>
                            <a:rPr lang="en-NZ" sz="2800" b="0" i="1" smtClean="0">
                              <a:solidFill>
                                <a:srgbClr val="B77515"/>
                              </a:solidFill>
                              <a:latin typeface="Cambria Math" panose="02040503050406030204" pitchFamily="18" charset="0"/>
                            </a:rPr>
                            <m:t>=1</m:t>
                          </m:r>
                        </m:sub>
                        <m:sup>
                          <m:r>
                            <a:rPr lang="en-NZ" sz="2800" b="0" i="1" smtClean="0">
                              <a:solidFill>
                                <a:srgbClr val="B77515"/>
                              </a:solidFill>
                              <a:latin typeface="Cambria Math" panose="02040503050406030204" pitchFamily="18" charset="0"/>
                            </a:rPr>
                            <m:t>𝑛</m:t>
                          </m:r>
                        </m:sup>
                        <m:e>
                          <m:r>
                            <a:rPr lang="en-NZ" sz="2800" b="0" i="1" smtClean="0">
                              <a:solidFill>
                                <a:srgbClr val="B77515"/>
                              </a:solidFill>
                              <a:latin typeface="Cambria Math" panose="02040503050406030204" pitchFamily="18" charset="0"/>
                            </a:rPr>
                            <m:t>[</m:t>
                          </m:r>
                          <m:sSub>
                            <m:sSubPr>
                              <m:ctrlPr>
                                <a:rPr lang="en-NZ" sz="2800" i="1">
                                  <a:solidFill>
                                    <a:srgbClr val="B77515"/>
                                  </a:solidFill>
                                  <a:latin typeface="Cambria Math" panose="02040503050406030204" pitchFamily="18" charset="0"/>
                                </a:rPr>
                              </m:ctrlPr>
                            </m:sSubPr>
                            <m:e>
                              <m:r>
                                <a:rPr lang="en-NZ" sz="2800" i="1">
                                  <a:solidFill>
                                    <a:srgbClr val="B77515"/>
                                  </a:solidFill>
                                  <a:latin typeface="Cambria Math" panose="02040503050406030204" pitchFamily="18" charset="0"/>
                                </a:rPr>
                                <m:t>𝑤</m:t>
                              </m:r>
                            </m:e>
                            <m:sub>
                              <m:r>
                                <a:rPr lang="en-NZ" sz="2800" i="1">
                                  <a:solidFill>
                                    <a:srgbClr val="B77515"/>
                                  </a:solidFill>
                                  <a:latin typeface="Cambria Math" panose="02040503050406030204" pitchFamily="18" charset="0"/>
                                </a:rPr>
                                <m:t>𝑖</m:t>
                              </m:r>
                            </m:sub>
                          </m:sSub>
                          <m:r>
                            <a:rPr lang="en-NZ" sz="2800" b="0" i="1" smtClean="0">
                              <a:solidFill>
                                <a:srgbClr val="B77515"/>
                              </a:solidFill>
                              <a:latin typeface="Cambria Math" panose="02040503050406030204" pitchFamily="18" charset="0"/>
                            </a:rPr>
                            <m:t>(</m:t>
                          </m:r>
                          <m:r>
                            <a:rPr lang="en-NZ" sz="2800" b="1" i="1" smtClean="0">
                              <a:solidFill>
                                <a:srgbClr val="00B0F0"/>
                              </a:solidFill>
                              <a:latin typeface="Cambria Math" panose="02040503050406030204" pitchFamily="18" charset="0"/>
                            </a:rPr>
                            <m:t>𝟏</m:t>
                          </m:r>
                          <m:r>
                            <a:rPr lang="en-NZ" sz="2800" b="1" i="1" smtClean="0">
                              <a:solidFill>
                                <a:srgbClr val="00B0F0"/>
                              </a:solidFill>
                              <a:latin typeface="Cambria Math" panose="02040503050406030204" pitchFamily="18" charset="0"/>
                            </a:rPr>
                            <m:t>−</m:t>
                          </m:r>
                          <m:sSup>
                            <m:sSupPr>
                              <m:ctrlPr>
                                <a:rPr lang="en-NZ" sz="2800" b="1" i="1" smtClean="0">
                                  <a:solidFill>
                                    <a:srgbClr val="00B0F0"/>
                                  </a:solidFill>
                                  <a:latin typeface="Cambria Math" panose="02040503050406030204" pitchFamily="18" charset="0"/>
                                </a:rPr>
                              </m:ctrlPr>
                            </m:sSupPr>
                            <m:e>
                              <m:r>
                                <a:rPr lang="en-NZ" sz="2800" b="1" i="1" smtClean="0">
                                  <a:solidFill>
                                    <a:srgbClr val="00B0F0"/>
                                  </a:solidFill>
                                  <a:latin typeface="Cambria Math" panose="02040503050406030204" pitchFamily="18" charset="0"/>
                                </a:rPr>
                                <m:t>𝒆</m:t>
                              </m:r>
                            </m:e>
                            <m:sup>
                              <m:r>
                                <a:rPr lang="en-NZ" sz="2800" b="1" i="1" smtClean="0">
                                  <a:solidFill>
                                    <a:srgbClr val="00B0F0"/>
                                  </a:solidFill>
                                  <a:latin typeface="Cambria Math" panose="02040503050406030204" pitchFamily="18" charset="0"/>
                                </a:rPr>
                                <m:t>−</m:t>
                              </m:r>
                              <m:r>
                                <a:rPr lang="en-NZ" sz="2800" b="1" i="1" smtClean="0">
                                  <a:solidFill>
                                    <a:srgbClr val="00B0F0"/>
                                  </a:solidFill>
                                  <a:latin typeface="Cambria Math" panose="02040503050406030204" pitchFamily="18" charset="0"/>
                                  <a:ea typeface="Cambria Math" panose="02040503050406030204" pitchFamily="18" charset="0"/>
                                </a:rPr>
                                <m:t>𝜷</m:t>
                              </m:r>
                              <m:sSub>
                                <m:sSubPr>
                                  <m:ctrlPr>
                                    <a:rPr lang="en-NZ" sz="2800" b="1" i="1" smtClean="0">
                                      <a:solidFill>
                                        <a:srgbClr val="00B0F0"/>
                                      </a:solidFill>
                                      <a:latin typeface="Cambria Math" panose="02040503050406030204" pitchFamily="18" charset="0"/>
                                      <a:ea typeface="Cambria Math" panose="02040503050406030204" pitchFamily="18" charset="0"/>
                                    </a:rPr>
                                  </m:ctrlPr>
                                </m:sSubPr>
                                <m:e>
                                  <m:r>
                                    <a:rPr lang="en-NZ" sz="2800" b="1" i="1" smtClean="0">
                                      <a:solidFill>
                                        <a:srgbClr val="00B0F0"/>
                                      </a:solidFill>
                                      <a:latin typeface="Cambria Math" panose="02040503050406030204" pitchFamily="18" charset="0"/>
                                      <a:ea typeface="Cambria Math" panose="02040503050406030204" pitchFamily="18" charset="0"/>
                                    </a:rPr>
                                    <m:t>𝒙</m:t>
                                  </m:r>
                                </m:e>
                                <m:sub>
                                  <m:r>
                                    <a:rPr lang="en-NZ" sz="2800" b="1" i="1" smtClean="0">
                                      <a:solidFill>
                                        <a:srgbClr val="00B0F0"/>
                                      </a:solidFill>
                                      <a:latin typeface="Cambria Math" panose="02040503050406030204" pitchFamily="18" charset="0"/>
                                      <a:ea typeface="Cambria Math" panose="02040503050406030204" pitchFamily="18" charset="0"/>
                                    </a:rPr>
                                    <m:t>𝒊</m:t>
                                  </m:r>
                                </m:sub>
                              </m:sSub>
                            </m:sup>
                          </m:sSup>
                          <m:r>
                            <a:rPr lang="en-NZ" sz="2800" b="0" i="1" smtClean="0">
                              <a:solidFill>
                                <a:srgbClr val="B77515"/>
                              </a:solidFill>
                              <a:latin typeface="Cambria Math" panose="02040503050406030204" pitchFamily="18" charset="0"/>
                            </a:rPr>
                            <m:t>)]</m:t>
                          </m:r>
                        </m:e>
                      </m:nary>
                    </m:oMath>
                  </m:oMathPara>
                </a14:m>
                <a:endParaRPr lang="en-NZ" sz="2800" dirty="0"/>
              </a:p>
              <a:p>
                <a:pPr marL="114300" indent="0">
                  <a:buNone/>
                </a:pPr>
                <a:r>
                  <a:rPr lang="en-NZ" dirty="0"/>
                  <a:t>    where</a:t>
                </a:r>
                <a14:m>
                  <m:oMath xmlns:m="http://schemas.openxmlformats.org/officeDocument/2006/math">
                    <m:r>
                      <a:rPr lang="en-NZ" b="0" i="0" smtClean="0">
                        <a:latin typeface="Cambria Math" panose="02040503050406030204" pitchFamily="18" charset="0"/>
                      </a:rPr>
                      <m:t> </m:t>
                    </m:r>
                    <m:sSub>
                      <m:sSubPr>
                        <m:ctrlPr>
                          <a:rPr lang="en-NZ" i="1" smtClean="0">
                            <a:solidFill>
                              <a:srgbClr val="B77515"/>
                            </a:solidFill>
                            <a:latin typeface="Cambria Math" panose="02040503050406030204" pitchFamily="18" charset="0"/>
                          </a:rPr>
                        </m:ctrlPr>
                      </m:sSubPr>
                      <m:e>
                        <m:r>
                          <a:rPr lang="en-NZ" i="1" smtClean="0">
                            <a:solidFill>
                              <a:srgbClr val="B77515"/>
                            </a:solidFill>
                            <a:latin typeface="Cambria Math" panose="02040503050406030204" pitchFamily="18" charset="0"/>
                          </a:rPr>
                          <m:t>𝑤</m:t>
                        </m:r>
                      </m:e>
                      <m:sub>
                        <m:r>
                          <a:rPr lang="en-NZ" i="1">
                            <a:solidFill>
                              <a:srgbClr val="B77515"/>
                            </a:solidFill>
                            <a:latin typeface="Cambria Math" panose="02040503050406030204" pitchFamily="18" charset="0"/>
                          </a:rPr>
                          <m:t>𝑖</m:t>
                        </m:r>
                      </m:sub>
                    </m:sSub>
                  </m:oMath>
                </a14:m>
                <a:r>
                  <a:rPr lang="en-NZ" dirty="0">
                    <a:solidFill>
                      <a:srgbClr val="B77515"/>
                    </a:solidFill>
                  </a:rPr>
                  <a:t> </a:t>
                </a:r>
                <a:r>
                  <a:rPr lang="en-NZ" dirty="0"/>
                  <a:t>is Inverse Probability Weighting (IPW) for the </a:t>
                </a:r>
                <a14:m>
                  <m:oMath xmlns:m="http://schemas.openxmlformats.org/officeDocument/2006/math">
                    <m:sSup>
                      <m:sSupPr>
                        <m:ctrlPr>
                          <a:rPr lang="en-NZ" i="1" smtClean="0">
                            <a:latin typeface="Cambria Math" panose="02040503050406030204" pitchFamily="18" charset="0"/>
                          </a:rPr>
                        </m:ctrlPr>
                      </m:sSupPr>
                      <m:e>
                        <m:r>
                          <a:rPr lang="en-NZ" b="0" i="1" smtClean="0">
                            <a:latin typeface="Cambria Math" panose="02040503050406030204" pitchFamily="18" charset="0"/>
                          </a:rPr>
                          <m:t>𝑖</m:t>
                        </m:r>
                      </m:e>
                      <m:sup>
                        <m:r>
                          <a:rPr lang="en-NZ" b="0" i="1" smtClean="0">
                            <a:latin typeface="Cambria Math" panose="02040503050406030204" pitchFamily="18" charset="0"/>
                          </a:rPr>
                          <m:t>𝑡h</m:t>
                        </m:r>
                      </m:sup>
                    </m:sSup>
                  </m:oMath>
                </a14:m>
                <a:r>
                  <a:rPr lang="en-NZ" dirty="0"/>
                  <a:t> observation, </a:t>
                </a:r>
                <a14:m>
                  <m:oMath xmlns:m="http://schemas.openxmlformats.org/officeDocument/2006/math">
                    <m:r>
                      <a:rPr lang="en-NZ" i="1" smtClean="0">
                        <a:solidFill>
                          <a:srgbClr val="B77515"/>
                        </a:solidFill>
                        <a:latin typeface="Cambria Math" panose="02040503050406030204" pitchFamily="18" charset="0"/>
                        <a:ea typeface="Cambria Math" panose="02040503050406030204" pitchFamily="18" charset="0"/>
                      </a:rPr>
                      <m:t>𝛽</m:t>
                    </m:r>
                  </m:oMath>
                </a14:m>
                <a:r>
                  <a:rPr lang="en-NZ" dirty="0"/>
                  <a:t> is the </a:t>
                </a:r>
                <a:br>
                  <a:rPr lang="en-NZ" dirty="0"/>
                </a:br>
                <a:r>
                  <a:rPr lang="en-NZ" dirty="0"/>
                  <a:t>    estimated causal effect, </a:t>
                </a:r>
                <a14:m>
                  <m:oMath xmlns:m="http://schemas.openxmlformats.org/officeDocument/2006/math">
                    <m:sSub>
                      <m:sSubPr>
                        <m:ctrlPr>
                          <a:rPr lang="en-NZ" i="1" smtClean="0">
                            <a:solidFill>
                              <a:srgbClr val="B77515"/>
                            </a:solidFill>
                            <a:latin typeface="Cambria Math" panose="02040503050406030204" pitchFamily="18" charset="0"/>
                            <a:ea typeface="Cambria Math" panose="02040503050406030204" pitchFamily="18" charset="0"/>
                          </a:rPr>
                        </m:ctrlPr>
                      </m:sSubPr>
                      <m:e>
                        <m:r>
                          <a:rPr lang="en-NZ" i="1">
                            <a:solidFill>
                              <a:srgbClr val="B77515"/>
                            </a:solidFill>
                            <a:latin typeface="Cambria Math" panose="02040503050406030204" pitchFamily="18" charset="0"/>
                            <a:ea typeface="Cambria Math" panose="02040503050406030204" pitchFamily="18" charset="0"/>
                          </a:rPr>
                          <m:t>𝑥</m:t>
                        </m:r>
                      </m:e>
                      <m:sub>
                        <m:r>
                          <a:rPr lang="en-NZ" i="1">
                            <a:solidFill>
                              <a:srgbClr val="B77515"/>
                            </a:solidFill>
                            <a:latin typeface="Cambria Math" panose="02040503050406030204" pitchFamily="18" charset="0"/>
                            <a:ea typeface="Cambria Math" panose="02040503050406030204" pitchFamily="18" charset="0"/>
                          </a:rPr>
                          <m:t>𝑖</m:t>
                        </m:r>
                      </m:sub>
                    </m:sSub>
                  </m:oMath>
                </a14:m>
                <a:r>
                  <a:rPr lang="en-NZ" dirty="0">
                    <a:solidFill>
                      <a:srgbClr val="B77515"/>
                    </a:solidFill>
                  </a:rPr>
                  <a:t> </a:t>
                </a:r>
                <a:r>
                  <a:rPr lang="en-NZ" dirty="0"/>
                  <a:t>is exposure of the </a:t>
                </a:r>
                <a14:m>
                  <m:oMath xmlns:m="http://schemas.openxmlformats.org/officeDocument/2006/math">
                    <m:sSup>
                      <m:sSupPr>
                        <m:ctrlPr>
                          <a:rPr lang="en-NZ" i="1">
                            <a:latin typeface="Cambria Math" panose="02040503050406030204" pitchFamily="18" charset="0"/>
                          </a:rPr>
                        </m:ctrlPr>
                      </m:sSupPr>
                      <m:e>
                        <m:r>
                          <a:rPr lang="en-NZ" i="1">
                            <a:latin typeface="Cambria Math" panose="02040503050406030204" pitchFamily="18" charset="0"/>
                          </a:rPr>
                          <m:t>𝑖</m:t>
                        </m:r>
                      </m:e>
                      <m:sup>
                        <m:r>
                          <a:rPr lang="en-NZ" i="1">
                            <a:latin typeface="Cambria Math" panose="02040503050406030204" pitchFamily="18" charset="0"/>
                          </a:rPr>
                          <m:t>𝑡h</m:t>
                        </m:r>
                      </m:sup>
                    </m:sSup>
                  </m:oMath>
                </a14:m>
                <a:r>
                  <a:rPr lang="en-NZ" dirty="0"/>
                  <a:t> observation.</a:t>
                </a:r>
              </a:p>
            </p:txBody>
          </p:sp>
        </mc:Choice>
        <mc:Fallback xmlns="">
          <p:sp>
            <p:nvSpPr>
              <p:cNvPr id="3" name="Content Placeholder 2">
                <a:extLst>
                  <a:ext uri="{FF2B5EF4-FFF2-40B4-BE49-F238E27FC236}">
                    <a16:creationId xmlns:a16="http://schemas.microsoft.com/office/drawing/2014/main" id="{1F1979E2-984F-2AAF-E2E8-9FE835DAF1A8}"/>
                  </a:ext>
                </a:extLst>
              </p:cNvPr>
              <p:cNvSpPr>
                <a:spLocks noGrp="1" noRot="1" noChangeAspect="1" noMove="1" noResize="1" noEditPoints="1" noAdjustHandles="1" noChangeArrowheads="1" noChangeShapeType="1" noTextEdit="1"/>
              </p:cNvSpPr>
              <p:nvPr>
                <p:ph idx="1"/>
              </p:nvPr>
            </p:nvSpPr>
            <p:spPr>
              <a:blipFill>
                <a:blip r:embed="rId3"/>
                <a:stretch>
                  <a:fillRect t="-1017"/>
                </a:stretch>
              </a:blipFill>
            </p:spPr>
            <p:txBody>
              <a:bodyPr/>
              <a:lstStyle/>
              <a:p>
                <a:r>
                  <a:rPr lang="en-NZ">
                    <a:noFill/>
                  </a:rPr>
                  <a:t> </a:t>
                </a:r>
              </a:p>
            </p:txBody>
          </p:sp>
        </mc:Fallback>
      </mc:AlternateContent>
      <p:sp>
        <p:nvSpPr>
          <p:cNvPr id="7" name="Rectangle 6">
            <a:extLst>
              <a:ext uri="{FF2B5EF4-FFF2-40B4-BE49-F238E27FC236}">
                <a16:creationId xmlns:a16="http://schemas.microsoft.com/office/drawing/2014/main" id="{A3102A1B-5FF6-0C28-A48B-A3387519F0FF}"/>
              </a:ext>
            </a:extLst>
          </p:cNvPr>
          <p:cNvSpPr/>
          <p:nvPr/>
        </p:nvSpPr>
        <p:spPr>
          <a:xfrm>
            <a:off x="6739847" y="3624209"/>
            <a:ext cx="1489753" cy="5137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5" name="Straight Arrow Connector 14">
            <a:extLst>
              <a:ext uri="{FF2B5EF4-FFF2-40B4-BE49-F238E27FC236}">
                <a16:creationId xmlns:a16="http://schemas.microsoft.com/office/drawing/2014/main" id="{819364EB-48F5-9B2E-1B02-92E2565212FF}"/>
              </a:ext>
            </a:extLst>
          </p:cNvPr>
          <p:cNvCxnSpPr>
            <a:cxnSpLocks/>
          </p:cNvCxnSpPr>
          <p:nvPr/>
        </p:nvCxnSpPr>
        <p:spPr>
          <a:xfrm>
            <a:off x="6316038" y="3233790"/>
            <a:ext cx="847618" cy="39041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 name="Slide Number Placeholder 4">
            <a:extLst>
              <a:ext uri="{FF2B5EF4-FFF2-40B4-BE49-F238E27FC236}">
                <a16:creationId xmlns:a16="http://schemas.microsoft.com/office/drawing/2014/main" id="{85C4FA8E-8F4D-AB65-E47E-AA682C3C0075}"/>
              </a:ext>
            </a:extLst>
          </p:cNvPr>
          <p:cNvSpPr>
            <a:spLocks noGrp="1"/>
          </p:cNvSpPr>
          <p:nvPr>
            <p:ph type="sldNum" sz="quarter" idx="12"/>
          </p:nvPr>
        </p:nvSpPr>
        <p:spPr/>
        <p:txBody>
          <a:bodyPr/>
          <a:lstStyle/>
          <a:p>
            <a:fld id="{B716FC3D-15CE-4904-B92E-F2EE4A2AEDF5}" type="slidenum">
              <a:rPr lang="en-US" smtClean="0"/>
              <a:pPr/>
              <a:t>14</a:t>
            </a:fld>
            <a:endParaRPr lang="en-US"/>
          </a:p>
        </p:txBody>
      </p:sp>
    </p:spTree>
    <p:extLst>
      <p:ext uri="{BB962C8B-B14F-4D97-AF65-F5344CB8AC3E}">
        <p14:creationId xmlns:p14="http://schemas.microsoft.com/office/powerpoint/2010/main" val="264726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t>Research Gap</a:t>
            </a:r>
          </a:p>
        </p:txBody>
      </p:sp>
      <p:sp>
        <p:nvSpPr>
          <p:cNvPr id="5" name="内容占位符 4">
            <a:extLst>
              <a:ext uri="{FF2B5EF4-FFF2-40B4-BE49-F238E27FC236}">
                <a16:creationId xmlns:a16="http://schemas.microsoft.com/office/drawing/2014/main" id="{70F37E4C-709E-3E0A-DFB9-9566926C3283}"/>
              </a:ext>
            </a:extLst>
          </p:cNvPr>
          <p:cNvSpPr>
            <a:spLocks noGrp="1"/>
          </p:cNvSpPr>
          <p:nvPr>
            <p:ph idx="1"/>
          </p:nvPr>
        </p:nvSpPr>
        <p:spPr/>
        <p:txBody>
          <a:bodyPr>
            <a:normAutofit/>
          </a:bodyPr>
          <a:lstStyle/>
          <a:p>
            <a:r>
              <a:rPr lang="en-US" sz="2400" dirty="0">
                <a:solidFill>
                  <a:schemeClr val="accent1">
                    <a:lumMod val="75000"/>
                  </a:schemeClr>
                </a:solidFill>
              </a:rPr>
              <a:t>Methodology</a:t>
            </a:r>
            <a:r>
              <a:rPr lang="en-US" sz="2400" dirty="0"/>
              <a:t> </a:t>
            </a:r>
            <a:br>
              <a:rPr lang="en-US" sz="2400" dirty="0"/>
            </a:br>
            <a:r>
              <a:rPr lang="en-US" sz="2400" dirty="0"/>
              <a:t>- Concentrate on integrating IPW to deal with unit-level missingness (i.e., attrition), MI to deal with item-level missingness, and MSM with IPTW to enable causal inference. </a:t>
            </a:r>
          </a:p>
          <a:p>
            <a:endParaRPr lang="en-US" sz="2400" dirty="0"/>
          </a:p>
          <a:p>
            <a:r>
              <a:rPr lang="en-US" sz="2400" dirty="0">
                <a:solidFill>
                  <a:schemeClr val="accent1">
                    <a:lumMod val="75000"/>
                  </a:schemeClr>
                </a:solidFill>
              </a:rPr>
              <a:t>Substantive</a:t>
            </a:r>
            <a:br>
              <a:rPr lang="en-US" sz="2400" dirty="0"/>
            </a:br>
            <a:r>
              <a:rPr lang="en-US" sz="2400" dirty="0"/>
              <a:t>- Conduct a full causal analysis of the impact of early childhood factors on the Pacific youth respiratory health using the PIFS cohort data.</a:t>
            </a:r>
          </a:p>
        </p:txBody>
      </p:sp>
      <p:sp>
        <p:nvSpPr>
          <p:cNvPr id="4" name="Slide Number Placeholder 3">
            <a:extLst>
              <a:ext uri="{FF2B5EF4-FFF2-40B4-BE49-F238E27FC236}">
                <a16:creationId xmlns:a16="http://schemas.microsoft.com/office/drawing/2014/main" id="{7AC9B08E-6BE4-D826-1251-164E0F815889}"/>
              </a:ext>
            </a:extLst>
          </p:cNvPr>
          <p:cNvSpPr>
            <a:spLocks noGrp="1"/>
          </p:cNvSpPr>
          <p:nvPr>
            <p:ph type="sldNum" sz="quarter" idx="12"/>
          </p:nvPr>
        </p:nvSpPr>
        <p:spPr/>
        <p:txBody>
          <a:bodyPr/>
          <a:lstStyle/>
          <a:p>
            <a:fld id="{B716FC3D-15CE-4904-B92E-F2EE4A2AEDF5}" type="slidenum">
              <a:rPr lang="en-US" smtClean="0"/>
              <a:pPr/>
              <a:t>15</a:t>
            </a:fld>
            <a:endParaRPr lang="en-US"/>
          </a:p>
        </p:txBody>
      </p:sp>
    </p:spTree>
    <p:extLst>
      <p:ext uri="{BB962C8B-B14F-4D97-AF65-F5344CB8AC3E}">
        <p14:creationId xmlns:p14="http://schemas.microsoft.com/office/powerpoint/2010/main" val="56943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5DDE-0F5A-B6E2-F637-B738C2AF8354}"/>
              </a:ext>
            </a:extLst>
          </p:cNvPr>
          <p:cNvSpPr>
            <a:spLocks noGrp="1"/>
          </p:cNvSpPr>
          <p:nvPr>
            <p:ph type="title"/>
          </p:nvPr>
        </p:nvSpPr>
        <p:spPr/>
        <p:txBody>
          <a:bodyPr/>
          <a:lstStyle/>
          <a:p>
            <a:r>
              <a:rPr lang="en-US" sz="3200" dirty="0"/>
              <a:t>Simulation - Settings</a:t>
            </a:r>
            <a:endParaRPr lang="en-NZ" sz="3200" dirty="0"/>
          </a:p>
        </p:txBody>
      </p:sp>
      <p:graphicFrame>
        <p:nvGraphicFramePr>
          <p:cNvPr id="5" name="Content Placeholder 4">
            <a:extLst>
              <a:ext uri="{FF2B5EF4-FFF2-40B4-BE49-F238E27FC236}">
                <a16:creationId xmlns:a16="http://schemas.microsoft.com/office/drawing/2014/main" id="{2D87317D-55F9-5770-40EB-7DB26191F1FB}"/>
              </a:ext>
            </a:extLst>
          </p:cNvPr>
          <p:cNvGraphicFramePr>
            <a:graphicFrameLocks noGrp="1"/>
          </p:cNvGraphicFramePr>
          <p:nvPr>
            <p:ph idx="1"/>
            <p:extLst>
              <p:ext uri="{D42A27DB-BD31-4B8C-83A1-F6EECF244321}">
                <p14:modId xmlns:p14="http://schemas.microsoft.com/office/powerpoint/2010/main" val="1926946400"/>
              </p:ext>
            </p:extLst>
          </p:nvPr>
        </p:nvGraphicFramePr>
        <p:xfrm>
          <a:off x="609600" y="3622040"/>
          <a:ext cx="10159998" cy="2732195"/>
        </p:xfrm>
        <a:graphic>
          <a:graphicData uri="http://schemas.openxmlformats.org/drawingml/2006/table">
            <a:tbl>
              <a:tblPr firstRow="1" bandRow="1">
                <a:tableStyleId>{6E25E649-3F16-4E02-A733-19D2CDBF48F0}</a:tableStyleId>
              </a:tblPr>
              <a:tblGrid>
                <a:gridCol w="3431059">
                  <a:extLst>
                    <a:ext uri="{9D8B030D-6E8A-4147-A177-3AD203B41FA5}">
                      <a16:colId xmlns:a16="http://schemas.microsoft.com/office/drawing/2014/main" val="1335512875"/>
                    </a:ext>
                  </a:extLst>
                </a:gridCol>
                <a:gridCol w="3234724">
                  <a:extLst>
                    <a:ext uri="{9D8B030D-6E8A-4147-A177-3AD203B41FA5}">
                      <a16:colId xmlns:a16="http://schemas.microsoft.com/office/drawing/2014/main" val="4019043126"/>
                    </a:ext>
                  </a:extLst>
                </a:gridCol>
                <a:gridCol w="3494215">
                  <a:extLst>
                    <a:ext uri="{9D8B030D-6E8A-4147-A177-3AD203B41FA5}">
                      <a16:colId xmlns:a16="http://schemas.microsoft.com/office/drawing/2014/main" val="475591771"/>
                    </a:ext>
                  </a:extLst>
                </a:gridCol>
              </a:tblGrid>
              <a:tr h="473287">
                <a:tc>
                  <a:txBody>
                    <a:bodyPr/>
                    <a:lstStyle/>
                    <a:p>
                      <a:endParaRPr lang="en-NZ" dirty="0"/>
                    </a:p>
                  </a:txBody>
                  <a:tcPr/>
                </a:tc>
                <a:tc>
                  <a:txBody>
                    <a:bodyPr/>
                    <a:lstStyle/>
                    <a:p>
                      <a:pPr algn="l"/>
                      <a:r>
                        <a:rPr lang="en-NZ" dirty="0"/>
                        <a:t>Simulation setting</a:t>
                      </a:r>
                    </a:p>
                  </a:txBody>
                  <a:tcPr anchor="ctr"/>
                </a:tc>
                <a:tc>
                  <a:txBody>
                    <a:bodyPr/>
                    <a:lstStyle/>
                    <a:p>
                      <a:pPr algn="l"/>
                      <a:r>
                        <a:rPr lang="en-NZ" dirty="0"/>
                        <a:t>Reference measurement wave</a:t>
                      </a:r>
                    </a:p>
                  </a:txBody>
                  <a:tcPr anchor="ctr"/>
                </a:tc>
                <a:extLst>
                  <a:ext uri="{0D108BD9-81ED-4DB2-BD59-A6C34878D82A}">
                    <a16:rowId xmlns:a16="http://schemas.microsoft.com/office/drawing/2014/main" val="3231056551"/>
                  </a:ext>
                </a:extLst>
              </a:tr>
              <a:tr h="473287">
                <a:tc>
                  <a:txBody>
                    <a:bodyPr/>
                    <a:lstStyle/>
                    <a:p>
                      <a:r>
                        <a:rPr lang="en-NZ" dirty="0"/>
                        <a:t>l0: Baseline characteristics</a:t>
                      </a:r>
                    </a:p>
                  </a:txBody>
                  <a:tcPr anchor="ctr"/>
                </a:tc>
                <a:tc>
                  <a:txBody>
                    <a:bodyPr/>
                    <a:lstStyle/>
                    <a:p>
                      <a:r>
                        <a:rPr lang="en-NZ" dirty="0"/>
                        <a:t>Mother’s birth age</a:t>
                      </a:r>
                    </a:p>
                  </a:txBody>
                  <a:tcPr anchor="ctr"/>
                </a:tc>
                <a:tc>
                  <a:txBody>
                    <a:bodyPr/>
                    <a:lstStyle/>
                    <a:p>
                      <a:r>
                        <a:rPr lang="en-NZ" dirty="0"/>
                        <a:t>Initial (6-weeks) </a:t>
                      </a:r>
                    </a:p>
                  </a:txBody>
                  <a:tcPr anchor="ctr"/>
                </a:tc>
                <a:extLst>
                  <a:ext uri="{0D108BD9-81ED-4DB2-BD59-A6C34878D82A}">
                    <a16:rowId xmlns:a16="http://schemas.microsoft.com/office/drawing/2014/main" val="2375975710"/>
                  </a:ext>
                </a:extLst>
              </a:tr>
              <a:tr h="473287">
                <a:tc>
                  <a:txBody>
                    <a:bodyPr/>
                    <a:lstStyle/>
                    <a:p>
                      <a:r>
                        <a:rPr lang="en-NZ" dirty="0"/>
                        <a:t>z1 &amp; z2: </a:t>
                      </a:r>
                      <a:r>
                        <a:rPr lang="en-NZ" sz="1800" kern="1200" dirty="0">
                          <a:solidFill>
                            <a:schemeClr val="dk1"/>
                          </a:solidFill>
                          <a:effectLst/>
                          <a:latin typeface="+mn-lt"/>
                          <a:ea typeface="+mn-ea"/>
                          <a:cs typeface="+mn-cs"/>
                        </a:rPr>
                        <a:t>Time-varying confounder</a:t>
                      </a:r>
                      <a:endParaRPr lang="en-NZ" dirty="0"/>
                    </a:p>
                  </a:txBody>
                  <a:tcPr anchor="ctr"/>
                </a:tc>
                <a:tc>
                  <a:txBody>
                    <a:bodyPr/>
                    <a:lstStyle/>
                    <a:p>
                      <a:r>
                        <a:rPr lang="en-NZ" dirty="0"/>
                        <a:t>Smoking exposure</a:t>
                      </a:r>
                    </a:p>
                  </a:txBody>
                  <a:tcPr anchor="ctr"/>
                </a:tc>
                <a:tc>
                  <a:txBody>
                    <a:bodyPr/>
                    <a:lstStyle/>
                    <a:p>
                      <a:r>
                        <a:rPr lang="en-US" dirty="0"/>
                        <a:t>4-years-old &amp; 9-years-old</a:t>
                      </a:r>
                      <a:endParaRPr lang="en-NZ" dirty="0"/>
                    </a:p>
                  </a:txBody>
                  <a:tcPr anchor="ctr"/>
                </a:tc>
                <a:extLst>
                  <a:ext uri="{0D108BD9-81ED-4DB2-BD59-A6C34878D82A}">
                    <a16:rowId xmlns:a16="http://schemas.microsoft.com/office/drawing/2014/main" val="1650276278"/>
                  </a:ext>
                </a:extLst>
              </a:tr>
              <a:tr h="289898">
                <a:tc>
                  <a:txBody>
                    <a:bodyPr/>
                    <a:lstStyle/>
                    <a:p>
                      <a:r>
                        <a:rPr lang="en-NZ" dirty="0"/>
                        <a:t>t1 &amp; t2: Exposure </a:t>
                      </a:r>
                    </a:p>
                  </a:txBody>
                  <a:tcPr anchor="ctr"/>
                </a:tc>
                <a:tc>
                  <a:txBody>
                    <a:bodyPr/>
                    <a:lstStyle/>
                    <a:p>
                      <a:r>
                        <a:rPr lang="en-NZ" dirty="0"/>
                        <a:t>Allergies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4-years-old &amp; 9-years-old</a:t>
                      </a:r>
                      <a:endParaRPr lang="en-NZ" dirty="0"/>
                    </a:p>
                  </a:txBody>
                  <a:tcPr anchor="ctr"/>
                </a:tc>
                <a:extLst>
                  <a:ext uri="{0D108BD9-81ED-4DB2-BD59-A6C34878D82A}">
                    <a16:rowId xmlns:a16="http://schemas.microsoft.com/office/drawing/2014/main" val="1304350158"/>
                  </a:ext>
                </a:extLst>
              </a:tr>
              <a:tr h="473287">
                <a:tc>
                  <a:txBody>
                    <a:bodyPr/>
                    <a:lstStyle/>
                    <a:p>
                      <a:r>
                        <a:rPr lang="en-NZ" dirty="0"/>
                        <a:t>y1 &amp; y2: Outcome</a:t>
                      </a:r>
                    </a:p>
                  </a:txBody>
                  <a:tcPr anchor="ctr"/>
                </a:tc>
                <a:tc>
                  <a:txBody>
                    <a:bodyPr/>
                    <a:lstStyle/>
                    <a:p>
                      <a:r>
                        <a:rPr lang="en-NZ" dirty="0"/>
                        <a:t>Problems with Asthma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4-years-old &amp; 9-years-old</a:t>
                      </a:r>
                      <a:endParaRPr lang="en-NZ" dirty="0"/>
                    </a:p>
                  </a:txBody>
                  <a:tcPr anchor="ctr"/>
                </a:tc>
                <a:extLst>
                  <a:ext uri="{0D108BD9-81ED-4DB2-BD59-A6C34878D82A}">
                    <a16:rowId xmlns:a16="http://schemas.microsoft.com/office/drawing/2014/main" val="3475196167"/>
                  </a:ext>
                </a:extLst>
              </a:tr>
              <a:tr h="473287">
                <a:tc>
                  <a:txBody>
                    <a:bodyPr/>
                    <a:lstStyle/>
                    <a:p>
                      <a:r>
                        <a:rPr lang="en-NZ" dirty="0"/>
                        <a:t>u1 &amp; u2: Unobserved confounder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N/A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N/A</a:t>
                      </a:r>
                    </a:p>
                  </a:txBody>
                  <a:tcPr anchor="ctr"/>
                </a:tc>
                <a:extLst>
                  <a:ext uri="{0D108BD9-81ED-4DB2-BD59-A6C34878D82A}">
                    <a16:rowId xmlns:a16="http://schemas.microsoft.com/office/drawing/2014/main" val="4248878194"/>
                  </a:ext>
                </a:extLst>
              </a:tr>
            </a:tbl>
          </a:graphicData>
        </a:graphic>
      </p:graphicFrame>
      <p:sp>
        <p:nvSpPr>
          <p:cNvPr id="4" name="Slide Number Placeholder 3">
            <a:extLst>
              <a:ext uri="{FF2B5EF4-FFF2-40B4-BE49-F238E27FC236}">
                <a16:creationId xmlns:a16="http://schemas.microsoft.com/office/drawing/2014/main" id="{D9EA4CC1-4671-8034-3133-7A370DEE5936}"/>
              </a:ext>
            </a:extLst>
          </p:cNvPr>
          <p:cNvSpPr>
            <a:spLocks noGrp="1"/>
          </p:cNvSpPr>
          <p:nvPr>
            <p:ph type="sldNum" sz="quarter" idx="12"/>
          </p:nvPr>
        </p:nvSpPr>
        <p:spPr/>
        <p:txBody>
          <a:bodyPr/>
          <a:lstStyle/>
          <a:p>
            <a:fld id="{B716FC3D-15CE-4904-B92E-F2EE4A2AEDF5}" type="slidenum">
              <a:rPr lang="en-US" smtClean="0"/>
              <a:pPr/>
              <a:t>16</a:t>
            </a:fld>
            <a:endParaRPr lang="en-US"/>
          </a:p>
        </p:txBody>
      </p:sp>
      <p:sp>
        <p:nvSpPr>
          <p:cNvPr id="8" name="Content Placeholder 2">
            <a:extLst>
              <a:ext uri="{FF2B5EF4-FFF2-40B4-BE49-F238E27FC236}">
                <a16:creationId xmlns:a16="http://schemas.microsoft.com/office/drawing/2014/main" id="{3299ACC0-26D0-2A41-8396-4DE763341D09}"/>
              </a:ext>
            </a:extLst>
          </p:cNvPr>
          <p:cNvSpPr txBox="1">
            <a:spLocks/>
          </p:cNvSpPr>
          <p:nvPr/>
        </p:nvSpPr>
        <p:spPr>
          <a:xfrm>
            <a:off x="609600" y="1454912"/>
            <a:ext cx="10159998" cy="1974088"/>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NZ" dirty="0"/>
              <a:t>Reference variables are needed to make the simulation close to the PIFS data.</a:t>
            </a:r>
          </a:p>
          <a:p>
            <a:r>
              <a:rPr lang="en-NZ" dirty="0"/>
              <a:t>Reference variables are picked up from initial (6-weeks) measurement wave, </a:t>
            </a:r>
            <a:r>
              <a:rPr lang="en-US" dirty="0"/>
              <a:t>4-years-old measurement wave, and 9-years-old measurement wave</a:t>
            </a:r>
          </a:p>
          <a:p>
            <a:r>
              <a:rPr lang="en-US" dirty="0"/>
              <a:t>Reference coefficients are rounded to one decimal place</a:t>
            </a:r>
          </a:p>
          <a:p>
            <a:endParaRPr lang="en-US" dirty="0"/>
          </a:p>
        </p:txBody>
      </p:sp>
    </p:spTree>
    <p:extLst>
      <p:ext uri="{BB962C8B-B14F-4D97-AF65-F5344CB8AC3E}">
        <p14:creationId xmlns:p14="http://schemas.microsoft.com/office/powerpoint/2010/main" val="38843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3E26-1AC1-30D3-E38D-251106237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F9BE1-46E2-339A-099A-05BF12BEF510}"/>
              </a:ext>
            </a:extLst>
          </p:cNvPr>
          <p:cNvSpPr>
            <a:spLocks noGrp="1"/>
          </p:cNvSpPr>
          <p:nvPr>
            <p:ph type="title"/>
          </p:nvPr>
        </p:nvSpPr>
        <p:spPr>
          <a:xfrm>
            <a:off x="609600" y="274638"/>
            <a:ext cx="10160000" cy="1143000"/>
          </a:xfrm>
        </p:spPr>
        <p:txBody>
          <a:bodyPr anchor="ctr">
            <a:normAutofit/>
          </a:bodyPr>
          <a:lstStyle/>
          <a:p>
            <a:r>
              <a:rPr lang="en-US" sz="3200" dirty="0"/>
              <a:t>Simulation – 3-layers Causal Diagram</a:t>
            </a:r>
            <a:endParaRPr lang="en-NZ" sz="3200" dirty="0"/>
          </a:p>
        </p:txBody>
      </p:sp>
      <p:pic>
        <p:nvPicPr>
          <p:cNvPr id="7" name="Picture 6" descr="A screenshot of a game&#10;&#10;Description automatically generated">
            <a:extLst>
              <a:ext uri="{FF2B5EF4-FFF2-40B4-BE49-F238E27FC236}">
                <a16:creationId xmlns:a16="http://schemas.microsoft.com/office/drawing/2014/main" id="{2BCB75C7-4E47-8830-739D-05D59CC01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10160000" cy="4800599"/>
          </a:xfrm>
          <a:prstGeom prst="rect">
            <a:avLst/>
          </a:prstGeom>
          <a:noFill/>
        </p:spPr>
      </p:pic>
      <p:sp>
        <p:nvSpPr>
          <p:cNvPr id="6" name="Slide Number Placeholder 5">
            <a:extLst>
              <a:ext uri="{FF2B5EF4-FFF2-40B4-BE49-F238E27FC236}">
                <a16:creationId xmlns:a16="http://schemas.microsoft.com/office/drawing/2014/main" id="{206BAB52-27DF-3EC6-C4AE-0A08F3E5C86E}"/>
              </a:ext>
            </a:extLst>
          </p:cNvPr>
          <p:cNvSpPr>
            <a:spLocks noGrp="1"/>
          </p:cNvSpPr>
          <p:nvPr>
            <p:ph type="sldNum" sz="quarter" idx="12"/>
          </p:nvPr>
        </p:nvSpPr>
        <p:spPr>
          <a:xfrm>
            <a:off x="11375717" y="5648960"/>
            <a:ext cx="731520" cy="396240"/>
          </a:xfrm>
        </p:spPr>
        <p:txBody>
          <a:bodyPr anchor="ctr">
            <a:normAutofit/>
          </a:bodyPr>
          <a:lstStyle/>
          <a:p>
            <a:pPr>
              <a:spcAft>
                <a:spcPts val="600"/>
              </a:spcAft>
            </a:pPr>
            <a:fld id="{B716FC3D-15CE-4904-B92E-F2EE4A2AEDF5}" type="slidenum">
              <a:rPr lang="en-US" smtClean="0"/>
              <a:pPr>
                <a:spcAft>
                  <a:spcPts val="600"/>
                </a:spcAft>
              </a:pPr>
              <a:t>17</a:t>
            </a:fld>
            <a:endParaRPr lang="en-US"/>
          </a:p>
        </p:txBody>
      </p:sp>
    </p:spTree>
    <p:extLst>
      <p:ext uri="{BB962C8B-B14F-4D97-AF65-F5344CB8AC3E}">
        <p14:creationId xmlns:p14="http://schemas.microsoft.com/office/powerpoint/2010/main" val="383817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2518B-E55F-3535-1434-821647169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B9EDE-6CD9-1C01-06CB-D0957D5D677B}"/>
              </a:ext>
            </a:extLst>
          </p:cNvPr>
          <p:cNvSpPr>
            <a:spLocks noGrp="1"/>
          </p:cNvSpPr>
          <p:nvPr>
            <p:ph type="title"/>
          </p:nvPr>
        </p:nvSpPr>
        <p:spPr/>
        <p:txBody>
          <a:bodyPr/>
          <a:lstStyle/>
          <a:p>
            <a:r>
              <a:rPr lang="en-US" sz="3200" dirty="0"/>
              <a:t>Simulation – Estimates (</a:t>
            </a:r>
            <a:r>
              <a:rPr lang="en-NZ" sz="3200" dirty="0"/>
              <a:t>Imputation model: t1 ~ l0+z1+y1)</a:t>
            </a:r>
          </a:p>
        </p:txBody>
      </p:sp>
      <p:sp>
        <p:nvSpPr>
          <p:cNvPr id="4" name="Slide Number Placeholder 3">
            <a:extLst>
              <a:ext uri="{FF2B5EF4-FFF2-40B4-BE49-F238E27FC236}">
                <a16:creationId xmlns:a16="http://schemas.microsoft.com/office/drawing/2014/main" id="{E023A58D-30A1-3FDB-1E1B-AA8A46E7DE86}"/>
              </a:ext>
            </a:extLst>
          </p:cNvPr>
          <p:cNvSpPr>
            <a:spLocks noGrp="1"/>
          </p:cNvSpPr>
          <p:nvPr>
            <p:ph type="sldNum" sz="quarter" idx="12"/>
          </p:nvPr>
        </p:nvSpPr>
        <p:spPr/>
        <p:txBody>
          <a:bodyPr/>
          <a:lstStyle/>
          <a:p>
            <a:fld id="{B716FC3D-15CE-4904-B92E-F2EE4A2AEDF5}" type="slidenum">
              <a:rPr lang="en-US" smtClean="0"/>
              <a:pPr/>
              <a:t>18</a:t>
            </a:fld>
            <a:endParaRPr lang="en-US"/>
          </a:p>
        </p:txBody>
      </p:sp>
      <p:graphicFrame>
        <p:nvGraphicFramePr>
          <p:cNvPr id="3" name="Content Placeholder 4">
            <a:extLst>
              <a:ext uri="{FF2B5EF4-FFF2-40B4-BE49-F238E27FC236}">
                <a16:creationId xmlns:a16="http://schemas.microsoft.com/office/drawing/2014/main" id="{575EA94E-3490-F7D2-60E8-D32E54D19AB2}"/>
              </a:ext>
            </a:extLst>
          </p:cNvPr>
          <p:cNvGraphicFramePr>
            <a:graphicFrameLocks noGrp="1"/>
          </p:cNvGraphicFramePr>
          <p:nvPr>
            <p:ph idx="1"/>
            <p:extLst>
              <p:ext uri="{D42A27DB-BD31-4B8C-83A1-F6EECF244321}">
                <p14:modId xmlns:p14="http://schemas.microsoft.com/office/powerpoint/2010/main" val="2749515690"/>
              </p:ext>
            </p:extLst>
          </p:nvPr>
        </p:nvGraphicFramePr>
        <p:xfrm>
          <a:off x="276773" y="1501721"/>
          <a:ext cx="10825654" cy="5234536"/>
        </p:xfrm>
        <a:graphic>
          <a:graphicData uri="http://schemas.openxmlformats.org/drawingml/2006/table">
            <a:tbl>
              <a:tblPr firstRow="1" bandRow="1">
                <a:tableStyleId>{6E25E649-3F16-4E02-A733-19D2CDBF48F0}</a:tableStyleId>
              </a:tblPr>
              <a:tblGrid>
                <a:gridCol w="3899337">
                  <a:extLst>
                    <a:ext uri="{9D8B030D-6E8A-4147-A177-3AD203B41FA5}">
                      <a16:colId xmlns:a16="http://schemas.microsoft.com/office/drawing/2014/main" val="1335512875"/>
                    </a:ext>
                  </a:extLst>
                </a:gridCol>
                <a:gridCol w="2333297">
                  <a:extLst>
                    <a:ext uri="{9D8B030D-6E8A-4147-A177-3AD203B41FA5}">
                      <a16:colId xmlns:a16="http://schemas.microsoft.com/office/drawing/2014/main" val="4019043126"/>
                    </a:ext>
                  </a:extLst>
                </a:gridCol>
                <a:gridCol w="2196662">
                  <a:extLst>
                    <a:ext uri="{9D8B030D-6E8A-4147-A177-3AD203B41FA5}">
                      <a16:colId xmlns:a16="http://schemas.microsoft.com/office/drawing/2014/main" val="2948703493"/>
                    </a:ext>
                  </a:extLst>
                </a:gridCol>
                <a:gridCol w="2396358">
                  <a:extLst>
                    <a:ext uri="{9D8B030D-6E8A-4147-A177-3AD203B41FA5}">
                      <a16:colId xmlns:a16="http://schemas.microsoft.com/office/drawing/2014/main" val="475591771"/>
                    </a:ext>
                  </a:extLst>
                </a:gridCol>
              </a:tblGrid>
              <a:tr h="442616">
                <a:tc>
                  <a:txBody>
                    <a:bodyPr/>
                    <a:lstStyle/>
                    <a:p>
                      <a:r>
                        <a:rPr lang="en-NZ" dirty="0"/>
                        <a:t>Relative risk</a:t>
                      </a:r>
                    </a:p>
                  </a:txBody>
                  <a:tcPr/>
                </a:tc>
                <a:tc>
                  <a:txBody>
                    <a:bodyPr/>
                    <a:lstStyle/>
                    <a:p>
                      <a:pPr algn="l"/>
                      <a:r>
                        <a:rPr lang="en-NZ" dirty="0"/>
                        <a:t>y1 ~ t1 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y2 ~ t1 est.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y2 ~ t2 est.</a:t>
                      </a:r>
                    </a:p>
                  </a:txBody>
                  <a:tcPr anchor="ctr"/>
                </a:tc>
                <a:extLst>
                  <a:ext uri="{0D108BD9-81ED-4DB2-BD59-A6C34878D82A}">
                    <a16:rowId xmlns:a16="http://schemas.microsoft.com/office/drawing/2014/main" val="3231056551"/>
                  </a:ext>
                </a:extLst>
              </a:tr>
              <a:tr h="442616">
                <a:tc>
                  <a:txBody>
                    <a:bodyPr/>
                    <a:lstStyle/>
                    <a:p>
                      <a:r>
                        <a:rPr lang="en-NZ" dirty="0"/>
                        <a:t>True value</a:t>
                      </a:r>
                    </a:p>
                  </a:txBody>
                  <a:tcPr anchor="ctr"/>
                </a:tc>
                <a:tc>
                  <a:txBody>
                    <a:bodyPr/>
                    <a:lstStyle/>
                    <a:p>
                      <a:r>
                        <a:rPr lang="en-NZ" dirty="0"/>
                        <a:t>0.25</a:t>
                      </a:r>
                    </a:p>
                  </a:txBody>
                  <a:tcPr anchor="ctr"/>
                </a:tc>
                <a:tc>
                  <a:txBody>
                    <a:bodyPr/>
                    <a:lstStyle/>
                    <a:p>
                      <a:endParaRPr lang="en-NZ" dirty="0"/>
                    </a:p>
                  </a:txBody>
                  <a:tcPr anchor="ctr"/>
                </a:tc>
                <a:tc>
                  <a:txBody>
                    <a:bodyPr/>
                    <a:lstStyle/>
                    <a:p>
                      <a:r>
                        <a:rPr lang="en-NZ" dirty="0"/>
                        <a:t>0.90</a:t>
                      </a:r>
                    </a:p>
                  </a:txBody>
                  <a:tcPr anchor="ctr"/>
                </a:tc>
                <a:extLst>
                  <a:ext uri="{0D108BD9-81ED-4DB2-BD59-A6C34878D82A}">
                    <a16:rowId xmlns:a16="http://schemas.microsoft.com/office/drawing/2014/main" val="2375975710"/>
                  </a:ext>
                </a:extLst>
              </a:tr>
              <a:tr h="442616">
                <a:tc>
                  <a:txBody>
                    <a:bodyPr/>
                    <a:lstStyle/>
                    <a:p>
                      <a:r>
                        <a:rPr lang="en-NZ" dirty="0"/>
                        <a:t>Complete data</a:t>
                      </a:r>
                    </a:p>
                  </a:txBody>
                  <a:tcPr anchor="ctr"/>
                </a:tc>
                <a:tc>
                  <a:txBody>
                    <a:bodyPr/>
                    <a:lstStyle/>
                    <a:p>
                      <a:r>
                        <a:rPr lang="en-NZ" dirty="0"/>
                        <a:t>0.2474 (</a:t>
                      </a:r>
                      <a:r>
                        <a:rPr lang="en-NZ" dirty="0" err="1"/>
                        <a:t>s.e.</a:t>
                      </a:r>
                      <a:r>
                        <a:rPr lang="en-NZ" dirty="0"/>
                        <a:t>: 0.0012)</a:t>
                      </a:r>
                    </a:p>
                  </a:txBody>
                  <a:tcPr anchor="ctr"/>
                </a:tc>
                <a:tc>
                  <a:txBody>
                    <a:bodyPr/>
                    <a:lstStyle/>
                    <a:p>
                      <a:r>
                        <a:rPr lang="en-NZ" dirty="0"/>
                        <a:t>-0.0022 (</a:t>
                      </a:r>
                      <a:r>
                        <a:rPr lang="en-NZ" dirty="0" err="1"/>
                        <a:t>s.e.</a:t>
                      </a:r>
                      <a:r>
                        <a:rPr lang="en-NZ" dirty="0"/>
                        <a:t>: 0.0014)</a:t>
                      </a:r>
                    </a:p>
                  </a:txBody>
                  <a:tcPr anchor="ctr"/>
                </a:tc>
                <a:tc>
                  <a:txBody>
                    <a:bodyPr/>
                    <a:lstStyle/>
                    <a:p>
                      <a:r>
                        <a:rPr lang="en-NZ" dirty="0"/>
                        <a:t>0.8990 (</a:t>
                      </a:r>
                      <a:r>
                        <a:rPr lang="en-NZ" dirty="0" err="1"/>
                        <a:t>s.e.</a:t>
                      </a:r>
                      <a:r>
                        <a:rPr lang="en-NZ" dirty="0"/>
                        <a:t>: 0.0011)</a:t>
                      </a:r>
                    </a:p>
                  </a:txBody>
                  <a:tcPr anchor="ctr"/>
                </a:tc>
                <a:extLst>
                  <a:ext uri="{0D108BD9-81ED-4DB2-BD59-A6C34878D82A}">
                    <a16:rowId xmlns:a16="http://schemas.microsoft.com/office/drawing/2014/main" val="1650276278"/>
                  </a:ext>
                </a:extLst>
              </a:tr>
              <a:tr h="347553">
                <a:tc>
                  <a:txBody>
                    <a:bodyPr/>
                    <a:lstStyle/>
                    <a:p>
                      <a:r>
                        <a:rPr lang="en-NZ" dirty="0"/>
                        <a:t>MCAR attrition only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0.2460 (</a:t>
                      </a:r>
                      <a:r>
                        <a:rPr lang="en-NZ" dirty="0" err="1"/>
                        <a:t>s.e.</a:t>
                      </a:r>
                      <a:r>
                        <a:rPr lang="en-NZ" dirty="0"/>
                        <a:t>: 0.0013)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-0.0093 (</a:t>
                      </a:r>
                      <a:r>
                        <a:rPr lang="en-NZ" dirty="0" err="1"/>
                        <a:t>s.e.</a:t>
                      </a:r>
                      <a:r>
                        <a:rPr lang="en-NZ" dirty="0"/>
                        <a:t>: 0.0021)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0.8967 (</a:t>
                      </a:r>
                      <a:r>
                        <a:rPr lang="en-NZ" dirty="0" err="1"/>
                        <a:t>s.e.</a:t>
                      </a:r>
                      <a:r>
                        <a:rPr lang="en-NZ" dirty="0"/>
                        <a:t>: 0.0016)</a:t>
                      </a:r>
                    </a:p>
                  </a:txBody>
                  <a:tcPr anchor="ctr"/>
                </a:tc>
                <a:extLst>
                  <a:ext uri="{0D108BD9-81ED-4DB2-BD59-A6C34878D82A}">
                    <a16:rowId xmlns:a16="http://schemas.microsoft.com/office/drawing/2014/main" val="1304350158"/>
                  </a:ext>
                </a:extLst>
              </a:tr>
              <a:tr h="442616">
                <a:tc>
                  <a:txBody>
                    <a:bodyPr/>
                    <a:lstStyle/>
                    <a:p>
                      <a:r>
                        <a:rPr lang="en-NZ" dirty="0"/>
                        <a:t>MAR attrition only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0.2455 (</a:t>
                      </a:r>
                      <a:r>
                        <a:rPr lang="en-NZ" dirty="0" err="1"/>
                        <a:t>s.e.</a:t>
                      </a:r>
                      <a:r>
                        <a:rPr lang="en-NZ" dirty="0"/>
                        <a:t>: 0.0014)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-0.0042 (</a:t>
                      </a:r>
                      <a:r>
                        <a:rPr lang="en-NZ" dirty="0" err="1"/>
                        <a:t>s.e.</a:t>
                      </a:r>
                      <a:r>
                        <a:rPr lang="en-NZ" dirty="0"/>
                        <a:t>: 0.0018)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0.8984 (</a:t>
                      </a:r>
                      <a:r>
                        <a:rPr lang="en-NZ" dirty="0" err="1"/>
                        <a:t>s.e.</a:t>
                      </a:r>
                      <a:r>
                        <a:rPr lang="en-NZ" dirty="0"/>
                        <a:t>: 0.0014)</a:t>
                      </a:r>
                    </a:p>
                  </a:txBody>
                  <a:tcPr anchor="ctr"/>
                </a:tc>
                <a:extLst>
                  <a:ext uri="{0D108BD9-81ED-4DB2-BD59-A6C34878D82A}">
                    <a16:rowId xmlns:a16="http://schemas.microsoft.com/office/drawing/2014/main" val="3475196167"/>
                  </a:ext>
                </a:extLst>
              </a:tr>
              <a:tr h="4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MNAR attrition only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0.2470 (</a:t>
                      </a:r>
                      <a:r>
                        <a:rPr lang="en-NZ" dirty="0" err="1"/>
                        <a:t>s.e.</a:t>
                      </a:r>
                      <a:r>
                        <a:rPr lang="en-NZ" dirty="0"/>
                        <a:t>: 0.0013)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-0.0065 (</a:t>
                      </a:r>
                      <a:r>
                        <a:rPr lang="en-NZ" dirty="0" err="1"/>
                        <a:t>s.e.</a:t>
                      </a:r>
                      <a:r>
                        <a:rPr lang="en-NZ" dirty="0"/>
                        <a:t>: 0.0021)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0.8982 (</a:t>
                      </a:r>
                      <a:r>
                        <a:rPr lang="en-NZ" dirty="0" err="1"/>
                        <a:t>s.e.</a:t>
                      </a:r>
                      <a:r>
                        <a:rPr lang="en-NZ" dirty="0"/>
                        <a:t>: 0.0017)</a:t>
                      </a:r>
                    </a:p>
                  </a:txBody>
                  <a:tcPr anchor="ctr"/>
                </a:tc>
                <a:extLst>
                  <a:ext uri="{0D108BD9-81ED-4DB2-BD59-A6C34878D82A}">
                    <a16:rowId xmlns:a16="http://schemas.microsoft.com/office/drawing/2014/main" val="4248878194"/>
                  </a:ext>
                </a:extLst>
              </a:tr>
              <a:tr h="442616">
                <a:tc>
                  <a:txBody>
                    <a:bodyPr/>
                    <a:lstStyle/>
                    <a:p>
                      <a:r>
                        <a:rPr lang="en-NZ" dirty="0"/>
                        <a:t>MCAR missingness only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0.2454 (</a:t>
                      </a:r>
                      <a:r>
                        <a:rPr lang="en-NZ" dirty="0" err="1"/>
                        <a:t>s.e.</a:t>
                      </a:r>
                      <a:r>
                        <a:rPr lang="en-NZ" dirty="0"/>
                        <a:t>: 0.0013)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-0.0016 (</a:t>
                      </a:r>
                      <a:r>
                        <a:rPr lang="en-NZ" dirty="0" err="1"/>
                        <a:t>s.e.</a:t>
                      </a:r>
                      <a:r>
                        <a:rPr lang="en-NZ" dirty="0"/>
                        <a:t>: 0.0013)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0.8960 (</a:t>
                      </a:r>
                      <a:r>
                        <a:rPr lang="en-NZ" dirty="0" err="1"/>
                        <a:t>s.e.</a:t>
                      </a:r>
                      <a:r>
                        <a:rPr lang="en-NZ" dirty="0"/>
                        <a:t>: 0.0015)</a:t>
                      </a:r>
                    </a:p>
                  </a:txBody>
                  <a:tcPr anchor="ctr"/>
                </a:tc>
                <a:extLst>
                  <a:ext uri="{0D108BD9-81ED-4DB2-BD59-A6C34878D82A}">
                    <a16:rowId xmlns:a16="http://schemas.microsoft.com/office/drawing/2014/main" val="4171820076"/>
                  </a:ext>
                </a:extLst>
              </a:tr>
              <a:tr h="442616">
                <a:tc>
                  <a:txBody>
                    <a:bodyPr/>
                    <a:lstStyle/>
                    <a:p>
                      <a:r>
                        <a:rPr lang="en-NZ" dirty="0"/>
                        <a:t>MAR missingness only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0.2445 (</a:t>
                      </a:r>
                      <a:r>
                        <a:rPr lang="en-NZ" dirty="0" err="1"/>
                        <a:t>s.e.</a:t>
                      </a:r>
                      <a:r>
                        <a:rPr lang="en-NZ" dirty="0"/>
                        <a:t>: 0.0014)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-0.0013 (</a:t>
                      </a:r>
                      <a:r>
                        <a:rPr lang="en-NZ" dirty="0" err="1"/>
                        <a:t>s.e.</a:t>
                      </a:r>
                      <a:r>
                        <a:rPr lang="en-NZ" dirty="0"/>
                        <a:t>: 0.0013)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0.8980 (</a:t>
                      </a:r>
                      <a:r>
                        <a:rPr lang="en-NZ" dirty="0" err="1"/>
                        <a:t>s.e.</a:t>
                      </a:r>
                      <a:r>
                        <a:rPr lang="en-NZ" dirty="0"/>
                        <a:t>: 0.0012)</a:t>
                      </a:r>
                    </a:p>
                  </a:txBody>
                  <a:tcPr anchor="ctr"/>
                </a:tc>
                <a:extLst>
                  <a:ext uri="{0D108BD9-81ED-4DB2-BD59-A6C34878D82A}">
                    <a16:rowId xmlns:a16="http://schemas.microsoft.com/office/drawing/2014/main" val="160548952"/>
                  </a:ext>
                </a:extLst>
              </a:tr>
              <a:tr h="4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MNAR missingness only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0.2468 (</a:t>
                      </a:r>
                      <a:r>
                        <a:rPr lang="en-NZ" dirty="0" err="1"/>
                        <a:t>s.e.</a:t>
                      </a:r>
                      <a:r>
                        <a:rPr lang="en-NZ" dirty="0"/>
                        <a:t>: 0.0014)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0.0005 (</a:t>
                      </a:r>
                      <a:r>
                        <a:rPr lang="en-NZ" dirty="0" err="1"/>
                        <a:t>s.e.</a:t>
                      </a:r>
                      <a:r>
                        <a:rPr lang="en-NZ" dirty="0"/>
                        <a:t>: 0.0011)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highlight>
                            <a:srgbClr val="FFFF00"/>
                          </a:highlight>
                        </a:rPr>
                        <a:t>0.9254</a:t>
                      </a:r>
                      <a:r>
                        <a:rPr lang="en-NZ" dirty="0"/>
                        <a:t> (</a:t>
                      </a:r>
                      <a:r>
                        <a:rPr lang="en-NZ" dirty="0" err="1"/>
                        <a:t>s.e.</a:t>
                      </a:r>
                      <a:r>
                        <a:rPr lang="en-NZ" dirty="0"/>
                        <a:t>: 0.0016)</a:t>
                      </a:r>
                    </a:p>
                  </a:txBody>
                  <a:tcPr anchor="ctr"/>
                </a:tc>
                <a:extLst>
                  <a:ext uri="{0D108BD9-81ED-4DB2-BD59-A6C34878D82A}">
                    <a16:rowId xmlns:a16="http://schemas.microsoft.com/office/drawing/2014/main" val="2229330649"/>
                  </a:ext>
                </a:extLst>
              </a:tr>
              <a:tr h="4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MCAR attrition + MCAR missingness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0.2444 (</a:t>
                      </a:r>
                      <a:r>
                        <a:rPr lang="en-NZ" dirty="0" err="1"/>
                        <a:t>s.e.</a:t>
                      </a:r>
                      <a:r>
                        <a:rPr lang="en-NZ" dirty="0"/>
                        <a:t>: 0.0015)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-0.0089 (</a:t>
                      </a:r>
                      <a:r>
                        <a:rPr lang="en-NZ" dirty="0" err="1"/>
                        <a:t>s.e.</a:t>
                      </a:r>
                      <a:r>
                        <a:rPr lang="en-NZ" dirty="0"/>
                        <a:t>: 0.0019)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0.8934 (</a:t>
                      </a:r>
                      <a:r>
                        <a:rPr lang="en-NZ" dirty="0" err="1"/>
                        <a:t>s.e.</a:t>
                      </a:r>
                      <a:r>
                        <a:rPr lang="en-NZ" dirty="0"/>
                        <a:t>: 0.0022)</a:t>
                      </a:r>
                    </a:p>
                  </a:txBody>
                  <a:tcPr anchor="ctr"/>
                </a:tc>
                <a:extLst>
                  <a:ext uri="{0D108BD9-81ED-4DB2-BD59-A6C34878D82A}">
                    <a16:rowId xmlns:a16="http://schemas.microsoft.com/office/drawing/2014/main" val="2307750766"/>
                  </a:ext>
                </a:extLst>
              </a:tr>
              <a:tr h="4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MAR attrition + MAR missingness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0.2418 (</a:t>
                      </a:r>
                      <a:r>
                        <a:rPr lang="en-NZ" dirty="0" err="1"/>
                        <a:t>s.e.</a:t>
                      </a:r>
                      <a:r>
                        <a:rPr lang="en-NZ" dirty="0"/>
                        <a:t>: 0.0017)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-0.0049 (</a:t>
                      </a:r>
                      <a:r>
                        <a:rPr lang="en-NZ" dirty="0" err="1"/>
                        <a:t>s.e.</a:t>
                      </a:r>
                      <a:r>
                        <a:rPr lang="en-NZ" dirty="0"/>
                        <a:t>: 0.0016)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0.8980 (</a:t>
                      </a:r>
                      <a:r>
                        <a:rPr lang="en-NZ" dirty="0" err="1"/>
                        <a:t>s.e.</a:t>
                      </a:r>
                      <a:r>
                        <a:rPr lang="en-NZ" dirty="0"/>
                        <a:t>: 0.0016)</a:t>
                      </a:r>
                    </a:p>
                  </a:txBody>
                  <a:tcPr anchor="ctr"/>
                </a:tc>
                <a:extLst>
                  <a:ext uri="{0D108BD9-81ED-4DB2-BD59-A6C34878D82A}">
                    <a16:rowId xmlns:a16="http://schemas.microsoft.com/office/drawing/2014/main" val="2388780783"/>
                  </a:ext>
                </a:extLst>
              </a:tr>
              <a:tr h="4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MNAR attrition + MNAR missingness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0.2472 (</a:t>
                      </a:r>
                      <a:r>
                        <a:rPr lang="en-NZ" dirty="0" err="1"/>
                        <a:t>s.e.</a:t>
                      </a:r>
                      <a:r>
                        <a:rPr lang="en-NZ" dirty="0"/>
                        <a:t>: 0.0016)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-0.0013 (</a:t>
                      </a:r>
                      <a:r>
                        <a:rPr lang="en-NZ" dirty="0" err="1"/>
                        <a:t>s.e.</a:t>
                      </a:r>
                      <a:r>
                        <a:rPr lang="en-NZ" dirty="0"/>
                        <a:t>: 0.0016)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highlight>
                            <a:srgbClr val="FFFF00"/>
                          </a:highlight>
                        </a:rPr>
                        <a:t>0.9339</a:t>
                      </a:r>
                      <a:r>
                        <a:rPr lang="en-NZ" dirty="0"/>
                        <a:t> (</a:t>
                      </a:r>
                      <a:r>
                        <a:rPr lang="en-NZ" dirty="0" err="1"/>
                        <a:t>s.e.</a:t>
                      </a:r>
                      <a:r>
                        <a:rPr lang="en-NZ" dirty="0"/>
                        <a:t>: 0.0025)</a:t>
                      </a:r>
                    </a:p>
                  </a:txBody>
                  <a:tcPr anchor="ctr"/>
                </a:tc>
                <a:extLst>
                  <a:ext uri="{0D108BD9-81ED-4DB2-BD59-A6C34878D82A}">
                    <a16:rowId xmlns:a16="http://schemas.microsoft.com/office/drawing/2014/main" val="1474056237"/>
                  </a:ext>
                </a:extLst>
              </a:tr>
            </a:tbl>
          </a:graphicData>
        </a:graphic>
      </p:graphicFrame>
    </p:spTree>
    <p:extLst>
      <p:ext uri="{BB962C8B-B14F-4D97-AF65-F5344CB8AC3E}">
        <p14:creationId xmlns:p14="http://schemas.microsoft.com/office/powerpoint/2010/main" val="313367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2E5EB-95B9-1C6A-AA65-26C903CFE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94F82-183C-2988-7F90-2533A1FAA2CF}"/>
              </a:ext>
            </a:extLst>
          </p:cNvPr>
          <p:cNvSpPr>
            <a:spLocks noGrp="1"/>
          </p:cNvSpPr>
          <p:nvPr>
            <p:ph type="title"/>
          </p:nvPr>
        </p:nvSpPr>
        <p:spPr/>
        <p:txBody>
          <a:bodyPr/>
          <a:lstStyle/>
          <a:p>
            <a:r>
              <a:rPr lang="en-US" sz="3200" dirty="0"/>
              <a:t>Simulation – Bias Source  in Causal Effect Estimate</a:t>
            </a:r>
            <a:endParaRPr lang="en-NZ" sz="3200" dirty="0"/>
          </a:p>
        </p:txBody>
      </p:sp>
      <p:sp>
        <p:nvSpPr>
          <p:cNvPr id="4" name="Slide Number Placeholder 3">
            <a:extLst>
              <a:ext uri="{FF2B5EF4-FFF2-40B4-BE49-F238E27FC236}">
                <a16:creationId xmlns:a16="http://schemas.microsoft.com/office/drawing/2014/main" id="{5A7071AE-3E09-1CD6-9054-7557DE16E281}"/>
              </a:ext>
            </a:extLst>
          </p:cNvPr>
          <p:cNvSpPr>
            <a:spLocks noGrp="1"/>
          </p:cNvSpPr>
          <p:nvPr>
            <p:ph type="sldNum" sz="quarter" idx="12"/>
          </p:nvPr>
        </p:nvSpPr>
        <p:spPr/>
        <p:txBody>
          <a:bodyPr/>
          <a:lstStyle/>
          <a:p>
            <a:fld id="{B716FC3D-15CE-4904-B92E-F2EE4A2AEDF5}" type="slidenum">
              <a:rPr lang="en-US" smtClean="0"/>
              <a:pPr/>
              <a:t>19</a:t>
            </a:fld>
            <a:endParaRPr lang="en-US"/>
          </a:p>
        </p:txBody>
      </p:sp>
      <p:sp>
        <p:nvSpPr>
          <p:cNvPr id="3" name="TextBox 2">
            <a:extLst>
              <a:ext uri="{FF2B5EF4-FFF2-40B4-BE49-F238E27FC236}">
                <a16:creationId xmlns:a16="http://schemas.microsoft.com/office/drawing/2014/main" id="{1C890023-2000-3391-2615-97B9FAF340CB}"/>
              </a:ext>
            </a:extLst>
          </p:cNvPr>
          <p:cNvSpPr txBox="1"/>
          <p:nvPr/>
        </p:nvSpPr>
        <p:spPr>
          <a:xfrm flipH="1">
            <a:off x="536028" y="1606824"/>
            <a:ext cx="10159998" cy="3564053"/>
          </a:xfrm>
          <a:prstGeom prst="rect">
            <a:avLst/>
          </a:prstGeom>
          <a:noFill/>
        </p:spPr>
        <p:txBody>
          <a:bodyPr wrap="square" rtlCol="0">
            <a:spAutoFit/>
          </a:bodyPr>
          <a:lstStyle/>
          <a:p>
            <a:pPr marL="342900" indent="-228600">
              <a:spcBef>
                <a:spcPct val="20000"/>
              </a:spcBef>
              <a:buClr>
                <a:schemeClr val="accent1"/>
              </a:buClr>
              <a:buFont typeface="Arial" pitchFamily="34" charset="0"/>
              <a:buChar char="•"/>
            </a:pPr>
            <a:r>
              <a:rPr lang="en-NZ" sz="2400" dirty="0"/>
              <a:t>Sample size</a:t>
            </a:r>
            <a:br>
              <a:rPr lang="en-NZ" sz="2400" dirty="0"/>
            </a:br>
            <a:endParaRPr lang="en-NZ" sz="2400" dirty="0"/>
          </a:p>
          <a:p>
            <a:pPr marL="342900" lvl="0" indent="-228600">
              <a:spcBef>
                <a:spcPct val="20000"/>
              </a:spcBef>
              <a:buClr>
                <a:srgbClr val="629DD1"/>
              </a:buClr>
              <a:buFont typeface="Arial" pitchFamily="34" charset="0"/>
              <a:buChar char="•"/>
              <a:defRPr/>
            </a:pPr>
            <a:r>
              <a:rPr lang="en-NZ" sz="2400" dirty="0"/>
              <a:t>Non-collapsibility </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1" u="none" strike="noStrike" kern="1200" cap="none" spc="0" normalizeH="0" baseline="0" noProof="0" dirty="0">
                <a:ln>
                  <a:noFill/>
                </a:ln>
                <a:solidFill>
                  <a:srgbClr val="0070C0"/>
                </a:solidFill>
                <a:effectLst/>
                <a:uLnTx/>
                <a:uFillTx/>
                <a:latin typeface="Calibri"/>
                <a:ea typeface="+mn-ea"/>
                <a:cs typeface="+mn-cs"/>
              </a:rPr>
              <a:t>Daniel, R., Zhang, J., &amp; Farewell, D. (2021)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br>
              <a:rPr lang="en-US" sz="2400" dirty="0"/>
            </a:br>
            <a:r>
              <a:rPr lang="en-US" sz="2400" dirty="0"/>
              <a:t>- </a:t>
            </a:r>
            <a:r>
              <a:rPr lang="en-US" sz="2400" dirty="0">
                <a:highlight>
                  <a:srgbClr val="FFFF00"/>
                </a:highlight>
              </a:rPr>
              <a:t>Marginal</a:t>
            </a:r>
            <a:r>
              <a:rPr lang="en-US" sz="2400" dirty="0"/>
              <a:t> causal effect estimate will be biased when </a:t>
            </a:r>
            <a:r>
              <a:rPr lang="en-NZ" sz="2400" dirty="0"/>
              <a:t>characteristic collapsibility function (CCF)</a:t>
            </a:r>
            <a:r>
              <a:rPr lang="en-US" sz="2400" dirty="0"/>
              <a:t> of link function is non-linear (e.g., logit link).</a:t>
            </a:r>
            <a:br>
              <a:rPr lang="en-NZ" sz="2400" dirty="0"/>
            </a:br>
            <a:endParaRPr lang="en-NZ" sz="2400" dirty="0"/>
          </a:p>
          <a:p>
            <a:pPr marL="342900" indent="-228600">
              <a:spcBef>
                <a:spcPct val="20000"/>
              </a:spcBef>
              <a:buClr>
                <a:schemeClr val="accent1"/>
              </a:buClr>
              <a:buFont typeface="Arial" pitchFamily="34" charset="0"/>
              <a:buChar char="•"/>
            </a:pPr>
            <a:r>
              <a:rPr lang="en-NZ" sz="2400" dirty="0"/>
              <a:t>Link function boundary</a:t>
            </a:r>
            <a:br>
              <a:rPr lang="en-NZ" sz="2400" dirty="0"/>
            </a:br>
            <a:r>
              <a:rPr lang="en-NZ" sz="2400" dirty="0"/>
              <a:t>- </a:t>
            </a:r>
            <a:r>
              <a:rPr lang="en-US" sz="2400" dirty="0"/>
              <a:t>Boundary exists in some link functions (e.g., log link, logit link).</a:t>
            </a:r>
            <a:br>
              <a:rPr lang="en-US" sz="2400" dirty="0"/>
            </a:br>
            <a:r>
              <a:rPr lang="en-US" sz="2400" dirty="0"/>
              <a:t>- Causal effect estimates are biased if lots of probabilities lie at the boundary.</a:t>
            </a:r>
            <a:endParaRPr lang="en-NZ" sz="2400" dirty="0"/>
          </a:p>
        </p:txBody>
      </p:sp>
    </p:spTree>
    <p:extLst>
      <p:ext uri="{BB962C8B-B14F-4D97-AF65-F5344CB8AC3E}">
        <p14:creationId xmlns:p14="http://schemas.microsoft.com/office/powerpoint/2010/main" val="20684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t>Background – Respiratory Disease and Pasifika People</a:t>
            </a:r>
          </a:p>
        </p:txBody>
      </p:sp>
      <p:sp>
        <p:nvSpPr>
          <p:cNvPr id="5" name="内容占位符 4">
            <a:extLst>
              <a:ext uri="{FF2B5EF4-FFF2-40B4-BE49-F238E27FC236}">
                <a16:creationId xmlns:a16="http://schemas.microsoft.com/office/drawing/2014/main" id="{70F37E4C-709E-3E0A-DFB9-9566926C3283}"/>
              </a:ext>
            </a:extLst>
          </p:cNvPr>
          <p:cNvSpPr>
            <a:spLocks noGrp="1"/>
          </p:cNvSpPr>
          <p:nvPr>
            <p:ph idx="1"/>
          </p:nvPr>
        </p:nvSpPr>
        <p:spPr/>
        <p:txBody>
          <a:bodyPr>
            <a:normAutofit/>
          </a:bodyPr>
          <a:lstStyle/>
          <a:p>
            <a:r>
              <a:rPr lang="en-NZ" sz="2400" noProof="0" dirty="0"/>
              <a:t>In New Zealand, </a:t>
            </a:r>
            <a:r>
              <a:rPr lang="en-NZ" sz="2400" noProof="0" dirty="0">
                <a:solidFill>
                  <a:srgbClr val="C00000"/>
                </a:solidFill>
              </a:rPr>
              <a:t>7%</a:t>
            </a:r>
            <a:r>
              <a:rPr lang="en-NZ" sz="2400" noProof="0" dirty="0"/>
              <a:t> of deaths are related to respiratory diseases</a:t>
            </a:r>
            <a:r>
              <a:rPr lang="en-NZ" sz="1600" noProof="0" dirty="0"/>
              <a:t> (</a:t>
            </a:r>
            <a:r>
              <a:rPr lang="en-NZ" sz="1600" i="1" noProof="0" dirty="0">
                <a:solidFill>
                  <a:srgbClr val="0070C0"/>
                </a:solidFill>
              </a:rPr>
              <a:t>Riley, L., &amp; Cowan, M. 2014</a:t>
            </a:r>
            <a:r>
              <a:rPr lang="en-NZ" sz="1600" noProof="0" dirty="0"/>
              <a:t>)</a:t>
            </a:r>
            <a:r>
              <a:rPr lang="en-NZ" sz="2400" noProof="0" dirty="0"/>
              <a:t>.</a:t>
            </a:r>
            <a:r>
              <a:rPr lang="en-NZ" noProof="0" dirty="0"/>
              <a:t> </a:t>
            </a:r>
          </a:p>
          <a:p>
            <a:endParaRPr lang="en-NZ" noProof="0" dirty="0"/>
          </a:p>
          <a:p>
            <a:r>
              <a:rPr lang="en-NZ" sz="2400" noProof="0" dirty="0"/>
              <a:t>People living in the most deprived </a:t>
            </a:r>
            <a:r>
              <a:rPr lang="en-NZ" sz="2400" noProof="0" dirty="0" err="1"/>
              <a:t>NZDep</a:t>
            </a:r>
            <a:r>
              <a:rPr lang="en-NZ" sz="2400" noProof="0" dirty="0"/>
              <a:t> quintiles (1-2) have higher hospitalisation rates and greater mortality from respiratory disease than those in the least deprived </a:t>
            </a:r>
            <a:r>
              <a:rPr lang="en-NZ" sz="2400" noProof="0" dirty="0" err="1"/>
              <a:t>NZDep</a:t>
            </a:r>
            <a:r>
              <a:rPr lang="en-NZ" sz="2400" noProof="0" dirty="0"/>
              <a:t> quintiles (9-10). However, </a:t>
            </a:r>
            <a:r>
              <a:rPr lang="en-NZ" sz="2400" noProof="0" dirty="0">
                <a:solidFill>
                  <a:srgbClr val="C00000"/>
                </a:solidFill>
              </a:rPr>
              <a:t>74%</a:t>
            </a:r>
            <a:r>
              <a:rPr lang="en-NZ" sz="2400" noProof="0" dirty="0"/>
              <a:t> of the Pacific population lives in the country’s most deprived areas.</a:t>
            </a:r>
          </a:p>
          <a:p>
            <a:endParaRPr lang="en-NZ" sz="2400" noProof="0" dirty="0"/>
          </a:p>
          <a:p>
            <a:r>
              <a:rPr lang="en-NZ" sz="2400" noProof="0" dirty="0"/>
              <a:t>Pacific People have a </a:t>
            </a:r>
            <a:r>
              <a:rPr lang="en-NZ" sz="2400" noProof="0" dirty="0">
                <a:solidFill>
                  <a:srgbClr val="C00000"/>
                </a:solidFill>
              </a:rPr>
              <a:t>2.6</a:t>
            </a:r>
            <a:r>
              <a:rPr lang="en-NZ" sz="2400" b="1" noProof="0" dirty="0">
                <a:solidFill>
                  <a:srgbClr val="C00000"/>
                </a:solidFill>
              </a:rPr>
              <a:t> </a:t>
            </a:r>
            <a:r>
              <a:rPr lang="en-NZ" sz="2400" noProof="0" dirty="0"/>
              <a:t>times higher hospitalisation rate for respiratory disease than other ethnic groups over all age groups, with relative risks between </a:t>
            </a:r>
            <a:r>
              <a:rPr lang="en-NZ" sz="2400" noProof="0" dirty="0">
                <a:solidFill>
                  <a:srgbClr val="C00000"/>
                </a:solidFill>
              </a:rPr>
              <a:t>1.7</a:t>
            </a:r>
            <a:r>
              <a:rPr lang="en-NZ" sz="2400" noProof="0" dirty="0"/>
              <a:t> and </a:t>
            </a:r>
            <a:r>
              <a:rPr lang="en-NZ" sz="2400" noProof="0" dirty="0">
                <a:solidFill>
                  <a:srgbClr val="C00000"/>
                </a:solidFill>
              </a:rPr>
              <a:t>18.2</a:t>
            </a:r>
            <a:r>
              <a:rPr lang="en-NZ" sz="2400" noProof="0" dirty="0"/>
              <a:t> for different lung disorders compared to non-Pacific People.</a:t>
            </a:r>
          </a:p>
        </p:txBody>
      </p:sp>
      <p:sp>
        <p:nvSpPr>
          <p:cNvPr id="4" name="Slide Number Placeholder 3">
            <a:extLst>
              <a:ext uri="{FF2B5EF4-FFF2-40B4-BE49-F238E27FC236}">
                <a16:creationId xmlns:a16="http://schemas.microsoft.com/office/drawing/2014/main" id="{EFE4D8EE-87F2-FE82-886C-C6FA65E039C1}"/>
              </a:ext>
            </a:extLst>
          </p:cNvPr>
          <p:cNvSpPr>
            <a:spLocks noGrp="1"/>
          </p:cNvSpPr>
          <p:nvPr>
            <p:ph type="sldNum" sz="quarter" idx="12"/>
          </p:nvPr>
        </p:nvSpPr>
        <p:spPr/>
        <p:txBody>
          <a:bodyPr/>
          <a:lstStyle/>
          <a:p>
            <a:fld id="{B716FC3D-15CE-4904-B92E-F2EE4A2AEDF5}" type="slidenum">
              <a:rPr lang="en-US" smtClean="0"/>
              <a:pPr/>
              <a:t>2</a:t>
            </a:fld>
            <a:endParaRPr lang="en-US"/>
          </a:p>
        </p:txBody>
      </p:sp>
    </p:spTree>
    <p:extLst>
      <p:ext uri="{BB962C8B-B14F-4D97-AF65-F5344CB8AC3E}">
        <p14:creationId xmlns:p14="http://schemas.microsoft.com/office/powerpoint/2010/main" val="128770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BB0C-5EE8-7DD5-5524-C28AAA2DE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811D8-F6C5-9B0C-F511-4E39CE1A0192}"/>
              </a:ext>
            </a:extLst>
          </p:cNvPr>
          <p:cNvSpPr>
            <a:spLocks noGrp="1"/>
          </p:cNvSpPr>
          <p:nvPr>
            <p:ph type="title"/>
          </p:nvPr>
        </p:nvSpPr>
        <p:spPr/>
        <p:txBody>
          <a:bodyPr/>
          <a:lstStyle/>
          <a:p>
            <a:r>
              <a:rPr lang="en-US" sz="3200" dirty="0"/>
              <a:t>Simulation – </a:t>
            </a:r>
            <a:r>
              <a:rPr lang="en-NZ" sz="3200" dirty="0"/>
              <a:t>Non-collapsibility</a:t>
            </a:r>
          </a:p>
        </p:txBody>
      </p:sp>
      <p:sp>
        <p:nvSpPr>
          <p:cNvPr id="4" name="Slide Number Placeholder 3">
            <a:extLst>
              <a:ext uri="{FF2B5EF4-FFF2-40B4-BE49-F238E27FC236}">
                <a16:creationId xmlns:a16="http://schemas.microsoft.com/office/drawing/2014/main" id="{D02E1995-39DB-0E68-7A55-9CB497A38568}"/>
              </a:ext>
            </a:extLst>
          </p:cNvPr>
          <p:cNvSpPr>
            <a:spLocks noGrp="1"/>
          </p:cNvSpPr>
          <p:nvPr>
            <p:ph type="sldNum" sz="quarter" idx="12"/>
          </p:nvPr>
        </p:nvSpPr>
        <p:spPr/>
        <p:txBody>
          <a:bodyPr/>
          <a:lstStyle/>
          <a:p>
            <a:fld id="{B716FC3D-15CE-4904-B92E-F2EE4A2AEDF5}" type="slidenum">
              <a:rPr lang="en-US" smtClean="0"/>
              <a:pPr/>
              <a:t>20</a:t>
            </a:fld>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02A20DB-09E3-D8B3-6A7C-0F467A8DA65A}"/>
                  </a:ext>
                </a:extLst>
              </p:cNvPr>
              <p:cNvSpPr txBox="1">
                <a:spLocks/>
              </p:cNvSpPr>
              <p:nvPr/>
            </p:nvSpPr>
            <p:spPr>
              <a:xfrm>
                <a:off x="609600" y="1454912"/>
                <a:ext cx="10159998" cy="4966208"/>
              </a:xfrm>
              <a:prstGeom prst="rect">
                <a:avLst/>
              </a:prstGeom>
            </p:spPr>
            <p:txBody>
              <a:bodyP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NZ" dirty="0"/>
                  <a:t>Conditional risk</a:t>
                </a:r>
                <a:br>
                  <a:rPr lang="en-NZ" dirty="0"/>
                </a:br>
                <a14:m>
                  <m:oMath xmlns:m="http://schemas.openxmlformats.org/officeDocument/2006/math">
                    <m:sSub>
                      <m:sSubPr>
                        <m:ctrlPr>
                          <a:rPr lang="en-NZ" b="0" i="1" smtClean="0">
                            <a:latin typeface="Cambria Math" panose="02040503050406030204" pitchFamily="18" charset="0"/>
                          </a:rPr>
                        </m:ctrlPr>
                      </m:sSubPr>
                      <m:e>
                        <m:r>
                          <a:rPr lang="en-NZ" b="0" i="1" smtClean="0">
                            <a:latin typeface="Cambria Math" panose="02040503050406030204" pitchFamily="18" charset="0"/>
                          </a:rPr>
                          <m:t>𝜇</m:t>
                        </m:r>
                      </m:e>
                      <m:sub>
                        <m:r>
                          <a:rPr lang="en-NZ" b="0" i="1" smtClean="0">
                            <a:latin typeface="Cambria Math" panose="02040503050406030204" pitchFamily="18" charset="0"/>
                          </a:rPr>
                          <m:t>0</m:t>
                        </m:r>
                      </m:sub>
                    </m:sSub>
                    <m:r>
                      <a:rPr lang="en-NZ" b="0" i="1" smtClean="0">
                        <a:latin typeface="Cambria Math" panose="02040503050406030204" pitchFamily="18" charset="0"/>
                      </a:rPr>
                      <m:t>(</m:t>
                    </m:r>
                    <m:r>
                      <a:rPr lang="en-NZ" b="0" i="1" smtClean="0">
                        <a:latin typeface="Cambria Math" panose="02040503050406030204" pitchFamily="18" charset="0"/>
                      </a:rPr>
                      <m:t>𝐿</m:t>
                    </m:r>
                    <m:r>
                      <a:rPr lang="en-NZ" b="0" i="1" smtClean="0">
                        <a:latin typeface="Cambria Math" panose="02040503050406030204" pitchFamily="18" charset="0"/>
                      </a:rPr>
                      <m:t>)=</m:t>
                    </m:r>
                    <m:r>
                      <a:rPr lang="en-NZ" b="0" i="1" smtClean="0">
                        <a:latin typeface="Cambria Math" panose="02040503050406030204" pitchFamily="18" charset="0"/>
                      </a:rPr>
                      <m:t>𝑓</m:t>
                    </m:r>
                    <m:d>
                      <m:dPr>
                        <m:ctrlPr>
                          <a:rPr lang="en-NZ" b="0" i="1" smtClean="0">
                            <a:latin typeface="Cambria Math" panose="02040503050406030204" pitchFamily="18" charset="0"/>
                          </a:rPr>
                        </m:ctrlPr>
                      </m:dPr>
                      <m:e>
                        <m:r>
                          <a:rPr lang="en-NZ" b="0" i="1" smtClean="0">
                            <a:latin typeface="Cambria Math" panose="02040503050406030204" pitchFamily="18" charset="0"/>
                          </a:rPr>
                          <m:t>𝑃</m:t>
                        </m:r>
                        <m:d>
                          <m:dPr>
                            <m:ctrlPr>
                              <a:rPr lang="en-NZ" b="0" i="1" smtClean="0">
                                <a:latin typeface="Cambria Math" panose="02040503050406030204" pitchFamily="18" charset="0"/>
                              </a:rPr>
                            </m:ctrlPr>
                          </m:dPr>
                          <m:e>
                            <m:r>
                              <a:rPr lang="en-NZ" b="0" i="1" smtClean="0">
                                <a:latin typeface="Cambria Math" panose="02040503050406030204" pitchFamily="18" charset="0"/>
                              </a:rPr>
                              <m:t>𝑌</m:t>
                            </m:r>
                            <m:r>
                              <a:rPr lang="en-NZ" b="0" i="1" smtClean="0">
                                <a:latin typeface="Cambria Math" panose="02040503050406030204" pitchFamily="18" charset="0"/>
                              </a:rPr>
                              <m:t>=1</m:t>
                            </m:r>
                          </m:e>
                          <m:e>
                            <m:r>
                              <a:rPr lang="en-NZ" b="0" i="1" smtClean="0">
                                <a:latin typeface="Cambria Math" panose="02040503050406030204" pitchFamily="18" charset="0"/>
                              </a:rPr>
                              <m:t>𝑇</m:t>
                            </m:r>
                            <m:r>
                              <a:rPr lang="en-NZ" b="0" i="1" smtClean="0">
                                <a:latin typeface="Cambria Math" panose="02040503050406030204" pitchFamily="18" charset="0"/>
                              </a:rPr>
                              <m:t>=0,</m:t>
                            </m:r>
                            <m:r>
                              <a:rPr lang="en-NZ" b="1" i="1" smtClean="0">
                                <a:latin typeface="Cambria Math" panose="02040503050406030204" pitchFamily="18" charset="0"/>
                              </a:rPr>
                              <m:t>𝑳</m:t>
                            </m:r>
                            <m:r>
                              <a:rPr lang="en-NZ" b="0" i="1" smtClean="0">
                                <a:latin typeface="Cambria Math" panose="02040503050406030204" pitchFamily="18" charset="0"/>
                              </a:rPr>
                              <m:t>=</m:t>
                            </m:r>
                            <m:r>
                              <a:rPr lang="en-NZ" b="1" i="1" smtClean="0">
                                <a:latin typeface="Cambria Math" panose="02040503050406030204" pitchFamily="18" charset="0"/>
                              </a:rPr>
                              <m:t>𝒍</m:t>
                            </m:r>
                          </m:e>
                        </m:d>
                      </m:e>
                    </m:d>
                  </m:oMath>
                </a14:m>
                <a:br>
                  <a:rPr lang="en-NZ" b="0" dirty="0"/>
                </a:br>
                <a14:m>
                  <m:oMath xmlns:m="http://schemas.openxmlformats.org/officeDocument/2006/math">
                    <m:sSub>
                      <m:sSubPr>
                        <m:ctrlPr>
                          <a:rPr lang="en-NZ" i="1">
                            <a:latin typeface="Cambria Math" panose="02040503050406030204" pitchFamily="18" charset="0"/>
                          </a:rPr>
                        </m:ctrlPr>
                      </m:sSubPr>
                      <m:e>
                        <m:r>
                          <a:rPr lang="en-NZ" i="1">
                            <a:latin typeface="Cambria Math" panose="02040503050406030204" pitchFamily="18" charset="0"/>
                          </a:rPr>
                          <m:t>𝜇</m:t>
                        </m:r>
                      </m:e>
                      <m:sub>
                        <m:r>
                          <a:rPr lang="en-NZ" i="1">
                            <a:latin typeface="Cambria Math" panose="02040503050406030204" pitchFamily="18" charset="0"/>
                          </a:rPr>
                          <m:t>1</m:t>
                        </m:r>
                      </m:sub>
                    </m:sSub>
                    <m:r>
                      <a:rPr lang="en-NZ" b="0" i="1" smtClean="0">
                        <a:latin typeface="Cambria Math" panose="02040503050406030204" pitchFamily="18" charset="0"/>
                      </a:rPr>
                      <m:t>(</m:t>
                    </m:r>
                    <m:r>
                      <a:rPr lang="en-NZ" b="0" i="1" smtClean="0">
                        <a:latin typeface="Cambria Math" panose="02040503050406030204" pitchFamily="18" charset="0"/>
                      </a:rPr>
                      <m:t>𝐿</m:t>
                    </m:r>
                    <m:r>
                      <a:rPr lang="en-NZ" b="0" i="1" smtClean="0">
                        <a:latin typeface="Cambria Math" panose="02040503050406030204" pitchFamily="18" charset="0"/>
                      </a:rPr>
                      <m:t>)=</m:t>
                    </m:r>
                    <m:r>
                      <a:rPr lang="en-NZ" i="1">
                        <a:latin typeface="Cambria Math" panose="02040503050406030204" pitchFamily="18" charset="0"/>
                      </a:rPr>
                      <m:t>𝑓</m:t>
                    </m:r>
                    <m:d>
                      <m:dPr>
                        <m:ctrlPr>
                          <a:rPr lang="en-NZ" i="1">
                            <a:latin typeface="Cambria Math" panose="02040503050406030204" pitchFamily="18" charset="0"/>
                          </a:rPr>
                        </m:ctrlPr>
                      </m:dPr>
                      <m:e>
                        <m:r>
                          <a:rPr lang="en-NZ" i="1">
                            <a:latin typeface="Cambria Math" panose="02040503050406030204" pitchFamily="18" charset="0"/>
                          </a:rPr>
                          <m:t>𝑃</m:t>
                        </m:r>
                        <m:d>
                          <m:dPr>
                            <m:ctrlPr>
                              <a:rPr lang="en-NZ" i="1">
                                <a:latin typeface="Cambria Math" panose="02040503050406030204" pitchFamily="18" charset="0"/>
                              </a:rPr>
                            </m:ctrlPr>
                          </m:dPr>
                          <m:e>
                            <m:r>
                              <a:rPr lang="en-NZ" i="1">
                                <a:latin typeface="Cambria Math" panose="02040503050406030204" pitchFamily="18" charset="0"/>
                              </a:rPr>
                              <m:t>𝑌</m:t>
                            </m:r>
                            <m:r>
                              <a:rPr lang="en-NZ" i="1">
                                <a:latin typeface="Cambria Math" panose="02040503050406030204" pitchFamily="18" charset="0"/>
                              </a:rPr>
                              <m:t>=1|</m:t>
                            </m:r>
                            <m:r>
                              <a:rPr lang="en-NZ" i="1">
                                <a:latin typeface="Cambria Math" panose="02040503050406030204" pitchFamily="18" charset="0"/>
                              </a:rPr>
                              <m:t>𝑇</m:t>
                            </m:r>
                            <m:r>
                              <a:rPr lang="en-NZ" i="1">
                                <a:latin typeface="Cambria Math" panose="02040503050406030204" pitchFamily="18" charset="0"/>
                              </a:rPr>
                              <m:t>=1,</m:t>
                            </m:r>
                            <m:r>
                              <a:rPr lang="en-NZ" b="1" i="1">
                                <a:latin typeface="Cambria Math" panose="02040503050406030204" pitchFamily="18" charset="0"/>
                              </a:rPr>
                              <m:t>𝑳</m:t>
                            </m:r>
                            <m:r>
                              <a:rPr lang="en-NZ" i="1">
                                <a:latin typeface="Cambria Math" panose="02040503050406030204" pitchFamily="18" charset="0"/>
                              </a:rPr>
                              <m:t>=</m:t>
                            </m:r>
                            <m:r>
                              <a:rPr lang="en-NZ" b="1" i="1">
                                <a:latin typeface="Cambria Math" panose="02040503050406030204" pitchFamily="18" charset="0"/>
                              </a:rPr>
                              <m:t>𝒍</m:t>
                            </m:r>
                          </m:e>
                        </m:d>
                      </m:e>
                    </m:d>
                  </m:oMath>
                </a14:m>
                <a:br>
                  <a:rPr lang="en-NZ" b="0" dirty="0"/>
                </a:br>
                <a:r>
                  <a:rPr lang="en-NZ" b="0" dirty="0"/>
                  <a:t>where </a:t>
                </a:r>
                <a14:m>
                  <m:oMath xmlns:m="http://schemas.openxmlformats.org/officeDocument/2006/math">
                    <m:r>
                      <a:rPr lang="en-NZ" i="1">
                        <a:latin typeface="Cambria Math" panose="02040503050406030204" pitchFamily="18" charset="0"/>
                      </a:rPr>
                      <m:t>𝑓</m:t>
                    </m:r>
                    <m:r>
                      <a:rPr lang="en-NZ" b="0" i="1" smtClean="0">
                        <a:latin typeface="Cambria Math" panose="02040503050406030204" pitchFamily="18" charset="0"/>
                      </a:rPr>
                      <m:t>(.)</m:t>
                    </m:r>
                  </m:oMath>
                </a14:m>
                <a:r>
                  <a:rPr lang="en-NZ" dirty="0"/>
                  <a:t> is link function, </a:t>
                </a:r>
                <a14:m>
                  <m:oMath xmlns:m="http://schemas.openxmlformats.org/officeDocument/2006/math">
                    <m:r>
                      <a:rPr lang="en-NZ" i="1">
                        <a:latin typeface="Cambria Math" panose="02040503050406030204" pitchFamily="18" charset="0"/>
                      </a:rPr>
                      <m:t>𝑌</m:t>
                    </m:r>
                  </m:oMath>
                </a14:m>
                <a:r>
                  <a:rPr lang="en-NZ" dirty="0"/>
                  <a:t> is binary outcome, </a:t>
                </a:r>
                <a14:m>
                  <m:oMath xmlns:m="http://schemas.openxmlformats.org/officeDocument/2006/math">
                    <m:r>
                      <a:rPr lang="en-NZ" i="1">
                        <a:latin typeface="Cambria Math" panose="02040503050406030204" pitchFamily="18" charset="0"/>
                      </a:rPr>
                      <m:t>𝑇</m:t>
                    </m:r>
                  </m:oMath>
                </a14:m>
                <a:r>
                  <a:rPr lang="en-NZ" dirty="0"/>
                  <a:t> is binary exposure, </a:t>
                </a:r>
                <a14:m>
                  <m:oMath xmlns:m="http://schemas.openxmlformats.org/officeDocument/2006/math">
                    <m:r>
                      <a:rPr lang="en-NZ" b="1" i="1">
                        <a:latin typeface="Cambria Math" panose="02040503050406030204" pitchFamily="18" charset="0"/>
                      </a:rPr>
                      <m:t>𝑳</m:t>
                    </m:r>
                  </m:oMath>
                </a14:m>
                <a:r>
                  <a:rPr lang="en-NZ" dirty="0"/>
                  <a:t> is a set of covariates.</a:t>
                </a:r>
              </a:p>
              <a:p>
                <a:pPr marL="114300" indent="0">
                  <a:buNone/>
                </a:pPr>
                <a:endParaRPr lang="en-NZ" dirty="0"/>
              </a:p>
              <a:p>
                <a:r>
                  <a:rPr lang="en-NZ" dirty="0"/>
                  <a:t>Characteristic Collapsibility Function (CCF)</a:t>
                </a:r>
                <a:br>
                  <a:rPr lang="en-US" dirty="0"/>
                </a:br>
                <a14:m>
                  <m:oMath xmlns:m="http://schemas.openxmlformats.org/officeDocument/2006/math">
                    <m:sSub>
                      <m:sSubPr>
                        <m:ctrlPr>
                          <a:rPr lang="en-NZ" b="0" i="1" smtClean="0">
                            <a:latin typeface="Cambria Math" panose="02040503050406030204" pitchFamily="18" charset="0"/>
                          </a:rPr>
                        </m:ctrlPr>
                      </m:sSubPr>
                      <m:e>
                        <m:r>
                          <a:rPr lang="en-NZ" b="0" i="1" smtClean="0">
                            <a:latin typeface="Cambria Math" panose="02040503050406030204" pitchFamily="18" charset="0"/>
                          </a:rPr>
                          <m:t>𝑔</m:t>
                        </m:r>
                      </m:e>
                      <m:sub>
                        <m:r>
                          <a:rPr lang="en-NZ" b="0" i="1" smtClean="0">
                            <a:latin typeface="Cambria Math" panose="02040503050406030204" pitchFamily="18" charset="0"/>
                          </a:rPr>
                          <m:t>𝜈</m:t>
                        </m:r>
                      </m:sub>
                    </m:sSub>
                    <m:r>
                      <a:rPr lang="en-NZ" b="0" i="1" smtClean="0">
                        <a:latin typeface="Cambria Math" panose="02040503050406030204" pitchFamily="18" charset="0"/>
                      </a:rPr>
                      <m:t>=</m:t>
                    </m:r>
                    <m:sSup>
                      <m:sSupPr>
                        <m:ctrlPr>
                          <a:rPr lang="en-NZ" b="0" i="1" smtClean="0">
                            <a:latin typeface="Cambria Math" panose="02040503050406030204" pitchFamily="18" charset="0"/>
                          </a:rPr>
                        </m:ctrlPr>
                      </m:sSupPr>
                      <m:e>
                        <m:r>
                          <a:rPr lang="en-NZ" b="0" i="1" smtClean="0">
                            <a:latin typeface="Cambria Math" panose="02040503050406030204" pitchFamily="18" charset="0"/>
                          </a:rPr>
                          <m:t>𝑓</m:t>
                        </m:r>
                      </m:e>
                      <m:sup>
                        <m:r>
                          <a:rPr lang="en-NZ" b="0" i="1" smtClean="0">
                            <a:latin typeface="Cambria Math" panose="02040503050406030204" pitchFamily="18" charset="0"/>
                          </a:rPr>
                          <m:t>−1</m:t>
                        </m:r>
                      </m:sup>
                    </m:sSup>
                    <m:d>
                      <m:dPr>
                        <m:ctrlPr>
                          <a:rPr lang="en-NZ" b="0" i="1" smtClean="0">
                            <a:latin typeface="Cambria Math" panose="02040503050406030204" pitchFamily="18" charset="0"/>
                          </a:rPr>
                        </m:ctrlPr>
                      </m:dPr>
                      <m:e>
                        <m:r>
                          <a:rPr lang="en-NZ" b="0" i="1" smtClean="0">
                            <a:latin typeface="Cambria Math" panose="02040503050406030204" pitchFamily="18" charset="0"/>
                          </a:rPr>
                          <m:t>𝑓</m:t>
                        </m:r>
                        <m:d>
                          <m:dPr>
                            <m:ctrlPr>
                              <a:rPr lang="en-NZ" b="0" i="1" smtClean="0">
                                <a:latin typeface="Cambria Math" panose="02040503050406030204" pitchFamily="18" charset="0"/>
                              </a:rPr>
                            </m:ctrlPr>
                          </m:dPr>
                          <m:e>
                            <m:r>
                              <a:rPr lang="en-NZ" b="0" i="1" smtClean="0">
                                <a:latin typeface="Cambria Math" panose="02040503050406030204" pitchFamily="18" charset="0"/>
                              </a:rPr>
                              <m:t>.</m:t>
                            </m:r>
                          </m:e>
                        </m:d>
                        <m:r>
                          <a:rPr lang="en-NZ" b="0" i="1" smtClean="0">
                            <a:latin typeface="Cambria Math" panose="02040503050406030204" pitchFamily="18" charset="0"/>
                          </a:rPr>
                          <m:t>+</m:t>
                        </m:r>
                        <m:sSub>
                          <m:sSubPr>
                            <m:ctrlPr>
                              <a:rPr lang="en-NZ" b="0" i="1" smtClean="0">
                                <a:latin typeface="Cambria Math" panose="02040503050406030204" pitchFamily="18" charset="0"/>
                              </a:rPr>
                            </m:ctrlPr>
                          </m:sSubPr>
                          <m:e>
                            <m:r>
                              <a:rPr lang="en-NZ" b="0" i="1" smtClean="0">
                                <a:latin typeface="Cambria Math" panose="02040503050406030204" pitchFamily="18" charset="0"/>
                              </a:rPr>
                              <m:t>𝜈</m:t>
                            </m:r>
                          </m:e>
                          <m:sub>
                            <m:r>
                              <a:rPr lang="en-NZ" b="0" i="1" smtClean="0">
                                <a:latin typeface="Cambria Math" panose="02040503050406030204" pitchFamily="18" charset="0"/>
                              </a:rPr>
                              <m:t>𝑡</m:t>
                            </m:r>
                          </m:sub>
                        </m:sSub>
                      </m:e>
                    </m:d>
                  </m:oMath>
                </a14:m>
                <a:br>
                  <a:rPr lang="en-NZ" dirty="0"/>
                </a:br>
                <a:endParaRPr lang="en-NZ" dirty="0"/>
              </a:p>
              <a:p>
                <a:endParaRPr lang="en-NZ" dirty="0"/>
              </a:p>
              <a:p>
                <a:r>
                  <a:rPr lang="en-NZ" dirty="0"/>
                  <a:t>Marginal causal effect estimate</a:t>
                </a:r>
                <a:br>
                  <a:rPr lang="en-NZ" dirty="0"/>
                </a:br>
                <a14:m>
                  <m:oMath xmlns:m="http://schemas.openxmlformats.org/officeDocument/2006/math">
                    <m:sSub>
                      <m:sSubPr>
                        <m:ctrlPr>
                          <a:rPr lang="en-NZ" b="0" i="1" smtClean="0">
                            <a:latin typeface="Cambria Math" panose="02040503050406030204" pitchFamily="18" charset="0"/>
                          </a:rPr>
                        </m:ctrlPr>
                      </m:sSubPr>
                      <m:e>
                        <m:r>
                          <m:rPr>
                            <m:sty m:val="p"/>
                          </m:rPr>
                          <a:rPr lang="en-NZ" b="0" i="0" smtClean="0">
                            <a:latin typeface="Cambria Math" panose="02040503050406030204" pitchFamily="18" charset="0"/>
                          </a:rPr>
                          <m:t>Δ</m:t>
                        </m:r>
                      </m:e>
                      <m:sub>
                        <m:r>
                          <a:rPr lang="en-NZ" b="0" i="1" smtClean="0">
                            <a:latin typeface="Cambria Math" panose="02040503050406030204" pitchFamily="18" charset="0"/>
                          </a:rPr>
                          <m:t>𝑚𝑎𝑟𝑔</m:t>
                        </m:r>
                      </m:sub>
                    </m:sSub>
                    <m:r>
                      <a:rPr lang="en-NZ" b="0" i="1" smtClean="0">
                        <a:latin typeface="Cambria Math" panose="02040503050406030204" pitchFamily="18" charset="0"/>
                      </a:rPr>
                      <m:t>=</m:t>
                    </m:r>
                    <m:r>
                      <a:rPr lang="en-NZ" b="0" i="1" smtClean="0">
                        <a:latin typeface="Cambria Math" panose="02040503050406030204" pitchFamily="18" charset="0"/>
                      </a:rPr>
                      <m:t>𝑓</m:t>
                    </m:r>
                    <m:d>
                      <m:dPr>
                        <m:ctrlPr>
                          <a:rPr lang="en-NZ" b="0" i="1" smtClean="0">
                            <a:latin typeface="Cambria Math" panose="02040503050406030204" pitchFamily="18" charset="0"/>
                          </a:rPr>
                        </m:ctrlPr>
                      </m:dPr>
                      <m:e>
                        <m:sSub>
                          <m:sSubPr>
                            <m:ctrlPr>
                              <a:rPr lang="en-NZ" b="0" i="1" smtClean="0">
                                <a:latin typeface="Cambria Math" panose="02040503050406030204" pitchFamily="18" charset="0"/>
                              </a:rPr>
                            </m:ctrlPr>
                          </m:sSubPr>
                          <m:e>
                            <m:acc>
                              <m:accPr>
                                <m:chr m:val="̅"/>
                                <m:ctrlPr>
                                  <a:rPr lang="en-NZ" b="0" i="1" smtClean="0">
                                    <a:latin typeface="Cambria Math" panose="02040503050406030204" pitchFamily="18" charset="0"/>
                                  </a:rPr>
                                </m:ctrlPr>
                              </m:accPr>
                              <m:e>
                                <m:r>
                                  <a:rPr lang="en-NZ" b="0" i="1" smtClean="0">
                                    <a:latin typeface="Cambria Math" panose="02040503050406030204" pitchFamily="18" charset="0"/>
                                  </a:rPr>
                                  <m:t>𝜇</m:t>
                                </m:r>
                              </m:e>
                            </m:acc>
                          </m:e>
                          <m:sub>
                            <m:r>
                              <a:rPr lang="en-NZ" b="0" i="1" smtClean="0">
                                <a:latin typeface="Cambria Math" panose="02040503050406030204" pitchFamily="18" charset="0"/>
                              </a:rPr>
                              <m:t>1</m:t>
                            </m:r>
                          </m:sub>
                        </m:sSub>
                      </m:e>
                    </m:d>
                    <m:r>
                      <a:rPr lang="en-NZ" b="0" i="1" smtClean="0">
                        <a:latin typeface="Cambria Math" panose="02040503050406030204" pitchFamily="18" charset="0"/>
                      </a:rPr>
                      <m:t>−</m:t>
                    </m:r>
                    <m:r>
                      <a:rPr lang="en-NZ" b="0" i="1" smtClean="0">
                        <a:latin typeface="Cambria Math" panose="02040503050406030204" pitchFamily="18" charset="0"/>
                      </a:rPr>
                      <m:t>𝑓</m:t>
                    </m:r>
                    <m:d>
                      <m:dPr>
                        <m:ctrlPr>
                          <a:rPr lang="en-NZ" b="0" i="1" smtClean="0">
                            <a:latin typeface="Cambria Math" panose="02040503050406030204" pitchFamily="18" charset="0"/>
                          </a:rPr>
                        </m:ctrlPr>
                      </m:dPr>
                      <m:e>
                        <m:sSub>
                          <m:sSubPr>
                            <m:ctrlPr>
                              <a:rPr lang="en-NZ" b="0" i="1" smtClean="0">
                                <a:latin typeface="Cambria Math" panose="02040503050406030204" pitchFamily="18" charset="0"/>
                              </a:rPr>
                            </m:ctrlPr>
                          </m:sSubPr>
                          <m:e>
                            <m:acc>
                              <m:accPr>
                                <m:chr m:val="̅"/>
                                <m:ctrlPr>
                                  <a:rPr lang="en-NZ" b="0" i="1" smtClean="0">
                                    <a:latin typeface="Cambria Math" panose="02040503050406030204" pitchFamily="18" charset="0"/>
                                  </a:rPr>
                                </m:ctrlPr>
                              </m:accPr>
                              <m:e>
                                <m:r>
                                  <a:rPr lang="en-NZ" b="0" i="1" smtClean="0">
                                    <a:latin typeface="Cambria Math" panose="02040503050406030204" pitchFamily="18" charset="0"/>
                                  </a:rPr>
                                  <m:t>𝜇</m:t>
                                </m:r>
                              </m:e>
                            </m:acc>
                          </m:e>
                          <m:sub>
                            <m:r>
                              <a:rPr lang="en-NZ" b="0" i="1" smtClean="0">
                                <a:latin typeface="Cambria Math" panose="02040503050406030204" pitchFamily="18" charset="0"/>
                              </a:rPr>
                              <m:t>0</m:t>
                            </m:r>
                          </m:sub>
                        </m:sSub>
                      </m:e>
                    </m:d>
                    <m:r>
                      <a:rPr lang="en-NZ" b="0" i="1" smtClean="0">
                        <a:latin typeface="Cambria Math" panose="02040503050406030204" pitchFamily="18" charset="0"/>
                      </a:rPr>
                      <m:t>=</m:t>
                    </m:r>
                    <m:r>
                      <a:rPr lang="en-NZ" b="0" i="1" smtClean="0">
                        <a:latin typeface="Cambria Math" panose="02040503050406030204" pitchFamily="18" charset="0"/>
                      </a:rPr>
                      <m:t>𝑓</m:t>
                    </m:r>
                    <m:d>
                      <m:dPr>
                        <m:ctrlPr>
                          <a:rPr lang="en-NZ" b="0" i="1" smtClean="0">
                            <a:latin typeface="Cambria Math" panose="02040503050406030204" pitchFamily="18" charset="0"/>
                          </a:rPr>
                        </m:ctrlPr>
                      </m:dPr>
                      <m:e>
                        <m:r>
                          <a:rPr lang="en-NZ" b="0" i="1" smtClean="0">
                            <a:latin typeface="Cambria Math" panose="02040503050406030204" pitchFamily="18" charset="0"/>
                          </a:rPr>
                          <m:t>𝐸</m:t>
                        </m:r>
                        <m:d>
                          <m:dPr>
                            <m:begChr m:val="["/>
                            <m:endChr m:val="]"/>
                            <m:ctrlPr>
                              <a:rPr lang="en-NZ" b="0" i="1" smtClean="0">
                                <a:latin typeface="Cambria Math" panose="02040503050406030204" pitchFamily="18" charset="0"/>
                              </a:rPr>
                            </m:ctrlPr>
                          </m:dPr>
                          <m:e>
                            <m:sSub>
                              <m:sSubPr>
                                <m:ctrlPr>
                                  <a:rPr lang="en-NZ" b="0" i="1" smtClean="0">
                                    <a:latin typeface="Cambria Math" panose="02040503050406030204" pitchFamily="18" charset="0"/>
                                  </a:rPr>
                                </m:ctrlPr>
                              </m:sSubPr>
                              <m:e>
                                <m:r>
                                  <a:rPr lang="en-NZ" b="0" i="1" smtClean="0">
                                    <a:latin typeface="Cambria Math" panose="02040503050406030204" pitchFamily="18" charset="0"/>
                                  </a:rPr>
                                  <m:t>𝑔</m:t>
                                </m:r>
                              </m:e>
                              <m:sub>
                                <m:r>
                                  <a:rPr lang="en-NZ" b="0" i="1" smtClean="0">
                                    <a:latin typeface="Cambria Math" panose="02040503050406030204" pitchFamily="18" charset="0"/>
                                  </a:rPr>
                                  <m:t>𝜈</m:t>
                                </m:r>
                              </m:sub>
                            </m:sSub>
                            <m:d>
                              <m:dPr>
                                <m:ctrlPr>
                                  <a:rPr lang="en-NZ" b="0" i="1" smtClean="0">
                                    <a:latin typeface="Cambria Math" panose="02040503050406030204" pitchFamily="18" charset="0"/>
                                  </a:rPr>
                                </m:ctrlPr>
                              </m:dPr>
                              <m:e>
                                <m:sSub>
                                  <m:sSubPr>
                                    <m:ctrlPr>
                                      <a:rPr lang="en-NZ" b="0" i="1" smtClean="0">
                                        <a:latin typeface="Cambria Math" panose="02040503050406030204" pitchFamily="18" charset="0"/>
                                      </a:rPr>
                                    </m:ctrlPr>
                                  </m:sSubPr>
                                  <m:e>
                                    <m:r>
                                      <a:rPr lang="en-NZ" b="0" i="1" smtClean="0">
                                        <a:latin typeface="Cambria Math" panose="02040503050406030204" pitchFamily="18" charset="0"/>
                                      </a:rPr>
                                      <m:t>𝜇</m:t>
                                    </m:r>
                                  </m:e>
                                  <m:sub>
                                    <m:r>
                                      <a:rPr lang="en-NZ" b="0" i="1" smtClean="0">
                                        <a:latin typeface="Cambria Math" panose="02040503050406030204" pitchFamily="18" charset="0"/>
                                      </a:rPr>
                                      <m:t>0</m:t>
                                    </m:r>
                                  </m:sub>
                                </m:sSub>
                                <m:d>
                                  <m:dPr>
                                    <m:ctrlPr>
                                      <a:rPr lang="en-NZ" b="0" i="1" smtClean="0">
                                        <a:latin typeface="Cambria Math" panose="02040503050406030204" pitchFamily="18" charset="0"/>
                                      </a:rPr>
                                    </m:ctrlPr>
                                  </m:dPr>
                                  <m:e>
                                    <m:r>
                                      <a:rPr lang="en-NZ" b="1" i="1" smtClean="0">
                                        <a:latin typeface="Cambria Math" panose="02040503050406030204" pitchFamily="18" charset="0"/>
                                      </a:rPr>
                                      <m:t>𝑳</m:t>
                                    </m:r>
                                  </m:e>
                                </m:d>
                              </m:e>
                            </m:d>
                          </m:e>
                        </m:d>
                      </m:e>
                    </m:d>
                    <m:r>
                      <a:rPr lang="en-NZ" b="0" i="1" smtClean="0">
                        <a:latin typeface="Cambria Math" panose="02040503050406030204" pitchFamily="18" charset="0"/>
                      </a:rPr>
                      <m:t>−</m:t>
                    </m:r>
                    <m:r>
                      <a:rPr lang="en-NZ" b="0" i="1" smtClean="0">
                        <a:latin typeface="Cambria Math" panose="02040503050406030204" pitchFamily="18" charset="0"/>
                      </a:rPr>
                      <m:t>𝑓</m:t>
                    </m:r>
                    <m:d>
                      <m:dPr>
                        <m:ctrlPr>
                          <a:rPr lang="en-NZ" b="0" i="1" smtClean="0">
                            <a:latin typeface="Cambria Math" panose="02040503050406030204" pitchFamily="18" charset="0"/>
                          </a:rPr>
                        </m:ctrlPr>
                      </m:dPr>
                      <m:e>
                        <m:r>
                          <a:rPr lang="en-NZ" b="0" i="1" smtClean="0">
                            <a:latin typeface="Cambria Math" panose="02040503050406030204" pitchFamily="18" charset="0"/>
                          </a:rPr>
                          <m:t>𝐸</m:t>
                        </m:r>
                        <m:d>
                          <m:dPr>
                            <m:begChr m:val="["/>
                            <m:endChr m:val="]"/>
                            <m:ctrlPr>
                              <a:rPr lang="en-NZ" b="0" i="1" smtClean="0">
                                <a:latin typeface="Cambria Math" panose="02040503050406030204" pitchFamily="18" charset="0"/>
                              </a:rPr>
                            </m:ctrlPr>
                          </m:dPr>
                          <m:e>
                            <m:sSub>
                              <m:sSubPr>
                                <m:ctrlPr>
                                  <a:rPr lang="en-NZ" b="0" i="1" smtClean="0">
                                    <a:latin typeface="Cambria Math" panose="02040503050406030204" pitchFamily="18" charset="0"/>
                                  </a:rPr>
                                </m:ctrlPr>
                              </m:sSubPr>
                              <m:e>
                                <m:r>
                                  <a:rPr lang="en-NZ" b="0" i="1" smtClean="0">
                                    <a:latin typeface="Cambria Math" panose="02040503050406030204" pitchFamily="18" charset="0"/>
                                  </a:rPr>
                                  <m:t>𝜇</m:t>
                                </m:r>
                              </m:e>
                              <m:sub>
                                <m:r>
                                  <a:rPr lang="en-NZ" b="0" i="1" smtClean="0">
                                    <a:latin typeface="Cambria Math" panose="02040503050406030204" pitchFamily="18" charset="0"/>
                                  </a:rPr>
                                  <m:t>0</m:t>
                                </m:r>
                              </m:sub>
                            </m:sSub>
                            <m:d>
                              <m:dPr>
                                <m:ctrlPr>
                                  <a:rPr lang="en-NZ" b="0" i="1" smtClean="0">
                                    <a:latin typeface="Cambria Math" panose="02040503050406030204" pitchFamily="18" charset="0"/>
                                  </a:rPr>
                                </m:ctrlPr>
                              </m:dPr>
                              <m:e>
                                <m:r>
                                  <a:rPr lang="en-NZ" b="1" i="1" smtClean="0">
                                    <a:latin typeface="Cambria Math" panose="02040503050406030204" pitchFamily="18" charset="0"/>
                                  </a:rPr>
                                  <m:t>𝑳</m:t>
                                </m:r>
                              </m:e>
                            </m:d>
                          </m:e>
                        </m:d>
                      </m:e>
                    </m:d>
                  </m:oMath>
                </a14:m>
                <a:br>
                  <a:rPr lang="en-NZ" b="0" dirty="0"/>
                </a:br>
                <a:r>
                  <a:rPr lang="en-NZ" b="0" dirty="0"/>
                  <a:t>where </a:t>
                </a:r>
                <a14:m>
                  <m:oMath xmlns:m="http://schemas.openxmlformats.org/officeDocument/2006/math">
                    <m:sSub>
                      <m:sSubPr>
                        <m:ctrlPr>
                          <a:rPr lang="en-NZ" i="1">
                            <a:latin typeface="Cambria Math" panose="02040503050406030204" pitchFamily="18" charset="0"/>
                          </a:rPr>
                        </m:ctrlPr>
                      </m:sSubPr>
                      <m:e>
                        <m:acc>
                          <m:accPr>
                            <m:chr m:val="̅"/>
                            <m:ctrlPr>
                              <a:rPr lang="en-NZ" i="1">
                                <a:latin typeface="Cambria Math" panose="02040503050406030204" pitchFamily="18" charset="0"/>
                              </a:rPr>
                            </m:ctrlPr>
                          </m:accPr>
                          <m:e>
                            <m:r>
                              <a:rPr lang="en-NZ" i="1">
                                <a:latin typeface="Cambria Math" panose="02040503050406030204" pitchFamily="18" charset="0"/>
                              </a:rPr>
                              <m:t>𝜇</m:t>
                            </m:r>
                          </m:e>
                        </m:acc>
                      </m:e>
                      <m:sub>
                        <m:r>
                          <a:rPr lang="en-NZ" b="0" i="1" smtClean="0">
                            <a:latin typeface="Cambria Math" panose="02040503050406030204" pitchFamily="18" charset="0"/>
                          </a:rPr>
                          <m:t>0</m:t>
                        </m:r>
                      </m:sub>
                    </m:sSub>
                  </m:oMath>
                </a14:m>
                <a:r>
                  <a:rPr lang="en-NZ" b="0" dirty="0"/>
                  <a:t>, </a:t>
                </a:r>
                <a14:m>
                  <m:oMath xmlns:m="http://schemas.openxmlformats.org/officeDocument/2006/math">
                    <m:sSub>
                      <m:sSubPr>
                        <m:ctrlPr>
                          <a:rPr lang="en-NZ" i="1">
                            <a:latin typeface="Cambria Math" panose="02040503050406030204" pitchFamily="18" charset="0"/>
                          </a:rPr>
                        </m:ctrlPr>
                      </m:sSubPr>
                      <m:e>
                        <m:acc>
                          <m:accPr>
                            <m:chr m:val="̅"/>
                            <m:ctrlPr>
                              <a:rPr lang="en-NZ" i="1">
                                <a:latin typeface="Cambria Math" panose="02040503050406030204" pitchFamily="18" charset="0"/>
                              </a:rPr>
                            </m:ctrlPr>
                          </m:accPr>
                          <m:e>
                            <m:r>
                              <a:rPr lang="en-NZ" i="1">
                                <a:latin typeface="Cambria Math" panose="02040503050406030204" pitchFamily="18" charset="0"/>
                              </a:rPr>
                              <m:t>𝜇</m:t>
                            </m:r>
                          </m:e>
                        </m:acc>
                      </m:e>
                      <m:sub>
                        <m:r>
                          <a:rPr lang="en-NZ" b="0" i="1" smtClean="0">
                            <a:latin typeface="Cambria Math" panose="02040503050406030204" pitchFamily="18" charset="0"/>
                          </a:rPr>
                          <m:t>1</m:t>
                        </m:r>
                      </m:sub>
                    </m:sSub>
                  </m:oMath>
                </a14:m>
                <a:r>
                  <a:rPr lang="en-NZ" b="0" dirty="0"/>
                  <a:t> is marginal risk.</a:t>
                </a:r>
              </a:p>
              <a:p>
                <a:endParaRPr lang="en-NZ" dirty="0"/>
              </a:p>
              <a:p>
                <a:r>
                  <a:rPr lang="en-NZ" dirty="0"/>
                  <a:t>By Jensen’s inequality,</a:t>
                </a:r>
                <a:br>
                  <a:rPr lang="en-NZ" dirty="0"/>
                </a:br>
                <a14:m>
                  <m:oMath xmlns:m="http://schemas.openxmlformats.org/officeDocument/2006/math">
                    <m:r>
                      <a:rPr lang="en-NZ" b="0" i="1" smtClean="0">
                        <a:latin typeface="Cambria Math" panose="02040503050406030204" pitchFamily="18" charset="0"/>
                      </a:rPr>
                      <m:t>𝐸</m:t>
                    </m:r>
                    <m:d>
                      <m:dPr>
                        <m:begChr m:val="["/>
                        <m:endChr m:val="]"/>
                        <m:ctrlPr>
                          <a:rPr lang="en-NZ" b="0" i="1" smtClean="0">
                            <a:latin typeface="Cambria Math" panose="02040503050406030204" pitchFamily="18" charset="0"/>
                          </a:rPr>
                        </m:ctrlPr>
                      </m:dPr>
                      <m:e>
                        <m:sSub>
                          <m:sSubPr>
                            <m:ctrlPr>
                              <a:rPr lang="en-NZ" b="0" i="1" smtClean="0">
                                <a:latin typeface="Cambria Math" panose="02040503050406030204" pitchFamily="18" charset="0"/>
                              </a:rPr>
                            </m:ctrlPr>
                          </m:sSubPr>
                          <m:e>
                            <m:r>
                              <a:rPr lang="en-NZ" b="0" i="1" smtClean="0">
                                <a:latin typeface="Cambria Math" panose="02040503050406030204" pitchFamily="18" charset="0"/>
                              </a:rPr>
                              <m:t>𝑔</m:t>
                            </m:r>
                          </m:e>
                          <m:sub>
                            <m:r>
                              <a:rPr lang="en-NZ" b="0" i="1" smtClean="0">
                                <a:latin typeface="Cambria Math" panose="02040503050406030204" pitchFamily="18" charset="0"/>
                              </a:rPr>
                              <m:t>𝜈</m:t>
                            </m:r>
                          </m:sub>
                        </m:sSub>
                        <m:d>
                          <m:dPr>
                            <m:ctrlPr>
                              <a:rPr lang="en-NZ" b="0" i="1" smtClean="0">
                                <a:latin typeface="Cambria Math" panose="02040503050406030204" pitchFamily="18" charset="0"/>
                              </a:rPr>
                            </m:ctrlPr>
                          </m:dPr>
                          <m:e>
                            <m:sSub>
                              <m:sSubPr>
                                <m:ctrlPr>
                                  <a:rPr lang="en-NZ" b="0" i="1" smtClean="0">
                                    <a:latin typeface="Cambria Math" panose="02040503050406030204" pitchFamily="18" charset="0"/>
                                  </a:rPr>
                                </m:ctrlPr>
                              </m:sSubPr>
                              <m:e>
                                <m:r>
                                  <a:rPr lang="en-NZ" b="0" i="1" smtClean="0">
                                    <a:latin typeface="Cambria Math" panose="02040503050406030204" pitchFamily="18" charset="0"/>
                                  </a:rPr>
                                  <m:t>𝜇</m:t>
                                </m:r>
                              </m:e>
                              <m:sub>
                                <m:r>
                                  <a:rPr lang="en-NZ" b="0" i="1" smtClean="0">
                                    <a:latin typeface="Cambria Math" panose="02040503050406030204" pitchFamily="18" charset="0"/>
                                  </a:rPr>
                                  <m:t>0</m:t>
                                </m:r>
                              </m:sub>
                            </m:sSub>
                            <m:d>
                              <m:dPr>
                                <m:ctrlPr>
                                  <a:rPr lang="en-NZ" b="0" i="1" smtClean="0">
                                    <a:latin typeface="Cambria Math" panose="02040503050406030204" pitchFamily="18" charset="0"/>
                                  </a:rPr>
                                </m:ctrlPr>
                              </m:dPr>
                              <m:e>
                                <m:r>
                                  <a:rPr lang="en-NZ" b="1" i="1" smtClean="0">
                                    <a:latin typeface="Cambria Math" panose="02040503050406030204" pitchFamily="18" charset="0"/>
                                  </a:rPr>
                                  <m:t>𝑳</m:t>
                                </m:r>
                              </m:e>
                            </m:d>
                          </m:e>
                        </m:d>
                      </m:e>
                    </m:d>
                    <m:r>
                      <a:rPr lang="en-NZ" i="1">
                        <a:latin typeface="Cambria Math" panose="02040503050406030204" pitchFamily="18" charset="0"/>
                        <a:ea typeface="Cambria Math" panose="02040503050406030204" pitchFamily="18" charset="0"/>
                      </a:rPr>
                      <m:t>≠</m:t>
                    </m:r>
                    <m:sSub>
                      <m:sSubPr>
                        <m:ctrlPr>
                          <a:rPr lang="en-NZ" b="0" i="1" smtClean="0">
                            <a:latin typeface="Cambria Math" panose="02040503050406030204" pitchFamily="18" charset="0"/>
                            <a:ea typeface="Cambria Math" panose="02040503050406030204" pitchFamily="18" charset="0"/>
                          </a:rPr>
                        </m:ctrlPr>
                      </m:sSubPr>
                      <m:e>
                        <m:r>
                          <a:rPr lang="en-NZ" b="0" i="1" smtClean="0">
                            <a:latin typeface="Cambria Math" panose="02040503050406030204" pitchFamily="18" charset="0"/>
                            <a:ea typeface="Cambria Math" panose="02040503050406030204" pitchFamily="18" charset="0"/>
                          </a:rPr>
                          <m:t>𝑔</m:t>
                        </m:r>
                      </m:e>
                      <m:sub>
                        <m:r>
                          <a:rPr lang="en-NZ" b="0" i="1" smtClean="0">
                            <a:latin typeface="Cambria Math" panose="02040503050406030204" pitchFamily="18" charset="0"/>
                            <a:ea typeface="Cambria Math" panose="02040503050406030204" pitchFamily="18" charset="0"/>
                          </a:rPr>
                          <m:t>𝜈</m:t>
                        </m:r>
                      </m:sub>
                    </m:sSub>
                    <m:d>
                      <m:dPr>
                        <m:ctrlPr>
                          <a:rPr lang="en-NZ" b="0" i="1" smtClean="0">
                            <a:latin typeface="Cambria Math" panose="02040503050406030204" pitchFamily="18" charset="0"/>
                            <a:ea typeface="Cambria Math" panose="02040503050406030204" pitchFamily="18" charset="0"/>
                          </a:rPr>
                        </m:ctrlPr>
                      </m:dPr>
                      <m:e>
                        <m:r>
                          <a:rPr lang="en-NZ" b="0" i="1" smtClean="0">
                            <a:latin typeface="Cambria Math" panose="02040503050406030204" pitchFamily="18" charset="0"/>
                            <a:ea typeface="Cambria Math" panose="02040503050406030204" pitchFamily="18" charset="0"/>
                          </a:rPr>
                          <m:t>𝐸</m:t>
                        </m:r>
                        <m:d>
                          <m:dPr>
                            <m:begChr m:val="["/>
                            <m:endChr m:val="]"/>
                            <m:ctrlPr>
                              <a:rPr lang="en-NZ" b="0" i="1" smtClean="0">
                                <a:latin typeface="Cambria Math" panose="02040503050406030204" pitchFamily="18" charset="0"/>
                                <a:ea typeface="Cambria Math" panose="02040503050406030204" pitchFamily="18" charset="0"/>
                              </a:rPr>
                            </m:ctrlPr>
                          </m:dPr>
                          <m:e>
                            <m:sSub>
                              <m:sSubPr>
                                <m:ctrlPr>
                                  <a:rPr lang="en-NZ" b="0" i="1" smtClean="0">
                                    <a:latin typeface="Cambria Math" panose="02040503050406030204" pitchFamily="18" charset="0"/>
                                    <a:ea typeface="Cambria Math" panose="02040503050406030204" pitchFamily="18" charset="0"/>
                                  </a:rPr>
                                </m:ctrlPr>
                              </m:sSubPr>
                              <m:e>
                                <m:r>
                                  <a:rPr lang="en-NZ" b="0" i="1" smtClean="0">
                                    <a:latin typeface="Cambria Math" panose="02040503050406030204" pitchFamily="18" charset="0"/>
                                    <a:ea typeface="Cambria Math" panose="02040503050406030204" pitchFamily="18" charset="0"/>
                                  </a:rPr>
                                  <m:t>𝜇</m:t>
                                </m:r>
                              </m:e>
                              <m:sub>
                                <m:r>
                                  <a:rPr lang="en-NZ" b="0" i="1" smtClean="0">
                                    <a:latin typeface="Cambria Math" panose="02040503050406030204" pitchFamily="18" charset="0"/>
                                    <a:ea typeface="Cambria Math" panose="02040503050406030204" pitchFamily="18" charset="0"/>
                                  </a:rPr>
                                  <m:t>0</m:t>
                                </m:r>
                              </m:sub>
                            </m:sSub>
                            <m:d>
                              <m:dPr>
                                <m:ctrlPr>
                                  <a:rPr lang="en-NZ" b="0" i="1" smtClean="0">
                                    <a:latin typeface="Cambria Math" panose="02040503050406030204" pitchFamily="18" charset="0"/>
                                    <a:ea typeface="Cambria Math" panose="02040503050406030204" pitchFamily="18" charset="0"/>
                                  </a:rPr>
                                </m:ctrlPr>
                              </m:dPr>
                              <m:e>
                                <m:r>
                                  <a:rPr lang="en-NZ" b="1" i="1" smtClean="0">
                                    <a:latin typeface="Cambria Math" panose="02040503050406030204" pitchFamily="18" charset="0"/>
                                    <a:ea typeface="Cambria Math" panose="02040503050406030204" pitchFamily="18" charset="0"/>
                                  </a:rPr>
                                  <m:t>𝑳</m:t>
                                </m:r>
                              </m:e>
                            </m:d>
                          </m:e>
                        </m:d>
                      </m:e>
                    </m:d>
                  </m:oMath>
                </a14:m>
                <a:br>
                  <a:rPr lang="en-NZ" dirty="0"/>
                </a:br>
                <a:r>
                  <a:rPr lang="en-NZ" dirty="0"/>
                  <a:t>when CCF is non-linear.</a:t>
                </a:r>
              </a:p>
            </p:txBody>
          </p:sp>
        </mc:Choice>
        <mc:Fallback>
          <p:sp>
            <p:nvSpPr>
              <p:cNvPr id="3" name="Content Placeholder 2">
                <a:extLst>
                  <a:ext uri="{FF2B5EF4-FFF2-40B4-BE49-F238E27FC236}">
                    <a16:creationId xmlns:a16="http://schemas.microsoft.com/office/drawing/2014/main" id="{002A20DB-09E3-D8B3-6A7C-0F467A8DA65A}"/>
                  </a:ext>
                </a:extLst>
              </p:cNvPr>
              <p:cNvSpPr txBox="1">
                <a:spLocks noRot="1" noChangeAspect="1" noMove="1" noResize="1" noEditPoints="1" noAdjustHandles="1" noChangeArrowheads="1" noChangeShapeType="1" noTextEdit="1"/>
              </p:cNvSpPr>
              <p:nvPr/>
            </p:nvSpPr>
            <p:spPr>
              <a:xfrm>
                <a:off x="609600" y="1454912"/>
                <a:ext cx="10159998" cy="4966208"/>
              </a:xfrm>
              <a:prstGeom prst="rect">
                <a:avLst/>
              </a:prstGeom>
              <a:blipFill>
                <a:blip r:embed="rId3"/>
                <a:stretch>
                  <a:fillRect t="-1351" r="-180"/>
                </a:stretch>
              </a:blipFill>
            </p:spPr>
            <p:txBody>
              <a:bodyPr/>
              <a:lstStyle/>
              <a:p>
                <a:r>
                  <a:rPr lang="en-NZ">
                    <a:noFill/>
                  </a:rPr>
                  <a:t> </a:t>
                </a:r>
              </a:p>
            </p:txBody>
          </p:sp>
        </mc:Fallback>
      </mc:AlternateContent>
    </p:spTree>
    <p:extLst>
      <p:ext uri="{BB962C8B-B14F-4D97-AF65-F5344CB8AC3E}">
        <p14:creationId xmlns:p14="http://schemas.microsoft.com/office/powerpoint/2010/main" val="385143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7B2F-2980-20F2-80A0-7D0BCE60D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D2D-C6EC-0E39-7F64-E90919AC1F31}"/>
              </a:ext>
            </a:extLst>
          </p:cNvPr>
          <p:cNvSpPr>
            <a:spLocks noGrp="1"/>
          </p:cNvSpPr>
          <p:nvPr>
            <p:ph type="title"/>
          </p:nvPr>
        </p:nvSpPr>
        <p:spPr/>
        <p:txBody>
          <a:bodyPr/>
          <a:lstStyle/>
          <a:p>
            <a:r>
              <a:rPr lang="en-US" sz="3200" dirty="0"/>
              <a:t>Simulation – Log Link and Logit Link Examples</a:t>
            </a:r>
            <a:endParaRPr lang="en-NZ" sz="3200" dirty="0"/>
          </a:p>
        </p:txBody>
      </p:sp>
      <p:sp>
        <p:nvSpPr>
          <p:cNvPr id="4" name="Slide Number Placeholder 3">
            <a:extLst>
              <a:ext uri="{FF2B5EF4-FFF2-40B4-BE49-F238E27FC236}">
                <a16:creationId xmlns:a16="http://schemas.microsoft.com/office/drawing/2014/main" id="{E4A8EE1B-A9C2-349A-4B4E-5CB47BE4C335}"/>
              </a:ext>
            </a:extLst>
          </p:cNvPr>
          <p:cNvSpPr>
            <a:spLocks noGrp="1"/>
          </p:cNvSpPr>
          <p:nvPr>
            <p:ph type="sldNum" sz="quarter" idx="12"/>
          </p:nvPr>
        </p:nvSpPr>
        <p:spPr/>
        <p:txBody>
          <a:bodyPr/>
          <a:lstStyle/>
          <a:p>
            <a:fld id="{B716FC3D-15CE-4904-B92E-F2EE4A2AEDF5}" type="slidenum">
              <a:rPr lang="en-US" smtClean="0"/>
              <a:pPr/>
              <a:t>21</a:t>
            </a:fld>
            <a:endParaRPr lang="en-US"/>
          </a:p>
        </p:txBody>
      </p:sp>
      <p:pic>
        <p:nvPicPr>
          <p:cNvPr id="3" name="图片 2">
            <a:extLst>
              <a:ext uri="{FF2B5EF4-FFF2-40B4-BE49-F238E27FC236}">
                <a16:creationId xmlns:a16="http://schemas.microsoft.com/office/drawing/2014/main" id="{E2E6B2F3-8F53-24ED-7CCA-A9FFC6D3F9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49" y="1325954"/>
            <a:ext cx="4139252" cy="2553638"/>
          </a:xfrm>
          <a:prstGeom prst="rect">
            <a:avLst/>
          </a:prstGeom>
          <a:noFill/>
        </p:spPr>
      </p:pic>
      <p:pic>
        <p:nvPicPr>
          <p:cNvPr id="5" name="图片 4" descr="图表, 散点图&#10;&#10;AI 生成的内容可能不正确。">
            <a:extLst>
              <a:ext uri="{FF2B5EF4-FFF2-40B4-BE49-F238E27FC236}">
                <a16:creationId xmlns:a16="http://schemas.microsoft.com/office/drawing/2014/main" id="{42DD3451-B7C2-1D72-7B8C-F978FCA125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449" y="4043365"/>
            <a:ext cx="4139252" cy="2553685"/>
          </a:xfrm>
          <a:prstGeom prst="rect">
            <a:avLst/>
          </a:prstGeom>
          <a:noFill/>
        </p:spPr>
      </p:pic>
      <p:pic>
        <p:nvPicPr>
          <p:cNvPr id="7" name="图片 6">
            <a:extLst>
              <a:ext uri="{FF2B5EF4-FFF2-40B4-BE49-F238E27FC236}">
                <a16:creationId xmlns:a16="http://schemas.microsoft.com/office/drawing/2014/main" id="{5E231DC1-C42C-B7ED-39CB-D2E40F8E86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3926" y="2297476"/>
            <a:ext cx="5221810" cy="3221815"/>
          </a:xfrm>
          <a:prstGeom prst="rect">
            <a:avLst/>
          </a:prstGeom>
          <a:noFill/>
        </p:spPr>
      </p:pic>
      <p:sp>
        <p:nvSpPr>
          <p:cNvPr id="8" name="Arrow: Right 7">
            <a:extLst>
              <a:ext uri="{FF2B5EF4-FFF2-40B4-BE49-F238E27FC236}">
                <a16:creationId xmlns:a16="http://schemas.microsoft.com/office/drawing/2014/main" id="{6A12EFE8-31CB-0A9D-0D38-854EE057EB3F}"/>
              </a:ext>
            </a:extLst>
          </p:cNvPr>
          <p:cNvSpPr/>
          <p:nvPr/>
        </p:nvSpPr>
        <p:spPr>
          <a:xfrm>
            <a:off x="4472151" y="3624605"/>
            <a:ext cx="1345325" cy="5675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5C80861-9D53-BF7D-3673-7A620F5B1C4A}"/>
                  </a:ext>
                </a:extLst>
              </p:cNvPr>
              <p:cNvSpPr txBox="1"/>
              <p:nvPr/>
            </p:nvSpPr>
            <p:spPr>
              <a:xfrm>
                <a:off x="6096000" y="1269619"/>
                <a:ext cx="5524465" cy="905376"/>
              </a:xfrm>
              <a:prstGeom prst="rect">
                <a:avLst/>
              </a:prstGeom>
              <a:noFill/>
            </p:spPr>
            <p:txBody>
              <a:bodyPr wrap="square" rtlCol="0">
                <a:spAutoFit/>
              </a:bodyPr>
              <a:lstStyle/>
              <a:p>
                <a:r>
                  <a:rPr lang="en-NZ" sz="2800" dirty="0"/>
                  <a:t>Logit link CCF is concave, so </a:t>
                </a:r>
                <a:br>
                  <a:rPr lang="en-NZ" sz="2400" dirty="0"/>
                </a:br>
                <a14:m>
                  <m:oMathPara xmlns:m="http://schemas.openxmlformats.org/officeDocument/2006/math">
                    <m:oMathParaPr>
                      <m:jc m:val="centerGroup"/>
                    </m:oMathParaPr>
                    <m:oMath xmlns:m="http://schemas.openxmlformats.org/officeDocument/2006/math">
                      <m:r>
                        <a:rPr lang="en-NZ" sz="2200" i="1">
                          <a:latin typeface="Cambria Math" panose="02040503050406030204" pitchFamily="18" charset="0"/>
                        </a:rPr>
                        <m:t>𝐸</m:t>
                      </m:r>
                      <m:d>
                        <m:dPr>
                          <m:begChr m:val="["/>
                          <m:endChr m:val="]"/>
                          <m:ctrlPr>
                            <a:rPr lang="en-NZ" sz="2200" i="1">
                              <a:latin typeface="Cambria Math" panose="02040503050406030204" pitchFamily="18" charset="0"/>
                            </a:rPr>
                          </m:ctrlPr>
                        </m:dPr>
                        <m:e>
                          <m:sSub>
                            <m:sSubPr>
                              <m:ctrlPr>
                                <a:rPr lang="en-NZ" sz="2200" i="1">
                                  <a:latin typeface="Cambria Math" panose="02040503050406030204" pitchFamily="18" charset="0"/>
                                </a:rPr>
                              </m:ctrlPr>
                            </m:sSubPr>
                            <m:e>
                              <m:r>
                                <a:rPr lang="en-NZ" sz="2200" i="1">
                                  <a:latin typeface="Cambria Math" panose="02040503050406030204" pitchFamily="18" charset="0"/>
                                </a:rPr>
                                <m:t>𝑔</m:t>
                              </m:r>
                            </m:e>
                            <m:sub>
                              <m:r>
                                <a:rPr lang="en-NZ" sz="2200" i="1">
                                  <a:latin typeface="Cambria Math" panose="02040503050406030204" pitchFamily="18" charset="0"/>
                                </a:rPr>
                                <m:t>𝜈</m:t>
                              </m:r>
                            </m:sub>
                          </m:sSub>
                          <m:d>
                            <m:dPr>
                              <m:ctrlPr>
                                <a:rPr lang="en-NZ" sz="2200" i="1">
                                  <a:latin typeface="Cambria Math" panose="02040503050406030204" pitchFamily="18" charset="0"/>
                                </a:rPr>
                              </m:ctrlPr>
                            </m:dPr>
                            <m:e>
                              <m:sSub>
                                <m:sSubPr>
                                  <m:ctrlPr>
                                    <a:rPr lang="en-NZ" sz="2200" i="1">
                                      <a:latin typeface="Cambria Math" panose="02040503050406030204" pitchFamily="18" charset="0"/>
                                    </a:rPr>
                                  </m:ctrlPr>
                                </m:sSubPr>
                                <m:e>
                                  <m:r>
                                    <a:rPr lang="en-NZ" sz="2200" i="1">
                                      <a:latin typeface="Cambria Math" panose="02040503050406030204" pitchFamily="18" charset="0"/>
                                    </a:rPr>
                                    <m:t>𝜇</m:t>
                                  </m:r>
                                </m:e>
                                <m:sub>
                                  <m:r>
                                    <a:rPr lang="en-NZ" sz="2200" i="1">
                                      <a:latin typeface="Cambria Math" panose="02040503050406030204" pitchFamily="18" charset="0"/>
                                    </a:rPr>
                                    <m:t>0</m:t>
                                  </m:r>
                                </m:sub>
                              </m:sSub>
                              <m:d>
                                <m:dPr>
                                  <m:ctrlPr>
                                    <a:rPr lang="en-NZ" sz="2200" i="1">
                                      <a:latin typeface="Cambria Math" panose="02040503050406030204" pitchFamily="18" charset="0"/>
                                    </a:rPr>
                                  </m:ctrlPr>
                                </m:dPr>
                                <m:e>
                                  <m:r>
                                    <a:rPr lang="en-NZ" sz="2200" b="1" i="1">
                                      <a:latin typeface="Cambria Math" panose="02040503050406030204" pitchFamily="18" charset="0"/>
                                    </a:rPr>
                                    <m:t>𝑳</m:t>
                                  </m:r>
                                </m:e>
                              </m:d>
                            </m:e>
                          </m:d>
                        </m:e>
                      </m:d>
                      <m:r>
                        <a:rPr lang="en-NZ" sz="2200" i="1">
                          <a:latin typeface="Cambria Math" panose="02040503050406030204" pitchFamily="18" charset="0"/>
                          <a:ea typeface="Cambria Math" panose="02040503050406030204" pitchFamily="18" charset="0"/>
                        </a:rPr>
                        <m:t>≤</m:t>
                      </m:r>
                      <m:sSub>
                        <m:sSubPr>
                          <m:ctrlPr>
                            <a:rPr lang="en-NZ" sz="2200" i="1">
                              <a:latin typeface="Cambria Math" panose="02040503050406030204" pitchFamily="18" charset="0"/>
                              <a:ea typeface="Cambria Math" panose="02040503050406030204" pitchFamily="18" charset="0"/>
                            </a:rPr>
                          </m:ctrlPr>
                        </m:sSubPr>
                        <m:e>
                          <m:r>
                            <a:rPr lang="en-NZ" sz="2200" i="1">
                              <a:latin typeface="Cambria Math" panose="02040503050406030204" pitchFamily="18" charset="0"/>
                              <a:ea typeface="Cambria Math" panose="02040503050406030204" pitchFamily="18" charset="0"/>
                            </a:rPr>
                            <m:t>𝑔</m:t>
                          </m:r>
                        </m:e>
                        <m:sub>
                          <m:r>
                            <a:rPr lang="en-NZ" sz="2200" i="1">
                              <a:latin typeface="Cambria Math" panose="02040503050406030204" pitchFamily="18" charset="0"/>
                              <a:ea typeface="Cambria Math" panose="02040503050406030204" pitchFamily="18" charset="0"/>
                            </a:rPr>
                            <m:t>𝜈</m:t>
                          </m:r>
                        </m:sub>
                      </m:sSub>
                      <m:d>
                        <m:dPr>
                          <m:ctrlPr>
                            <a:rPr lang="en-NZ" sz="2200" i="1">
                              <a:latin typeface="Cambria Math" panose="02040503050406030204" pitchFamily="18" charset="0"/>
                              <a:ea typeface="Cambria Math" panose="02040503050406030204" pitchFamily="18" charset="0"/>
                            </a:rPr>
                          </m:ctrlPr>
                        </m:dPr>
                        <m:e>
                          <m:r>
                            <a:rPr lang="en-NZ" sz="2200" i="1">
                              <a:latin typeface="Cambria Math" panose="02040503050406030204" pitchFamily="18" charset="0"/>
                              <a:ea typeface="Cambria Math" panose="02040503050406030204" pitchFamily="18" charset="0"/>
                            </a:rPr>
                            <m:t>𝐸</m:t>
                          </m:r>
                          <m:d>
                            <m:dPr>
                              <m:begChr m:val="["/>
                              <m:endChr m:val="]"/>
                              <m:ctrlPr>
                                <a:rPr lang="en-NZ" sz="2200" i="1">
                                  <a:latin typeface="Cambria Math" panose="02040503050406030204" pitchFamily="18" charset="0"/>
                                  <a:ea typeface="Cambria Math" panose="02040503050406030204" pitchFamily="18" charset="0"/>
                                </a:rPr>
                              </m:ctrlPr>
                            </m:dPr>
                            <m:e>
                              <m:sSub>
                                <m:sSubPr>
                                  <m:ctrlPr>
                                    <a:rPr lang="en-NZ" sz="2200" i="1">
                                      <a:latin typeface="Cambria Math" panose="02040503050406030204" pitchFamily="18" charset="0"/>
                                      <a:ea typeface="Cambria Math" panose="02040503050406030204" pitchFamily="18" charset="0"/>
                                    </a:rPr>
                                  </m:ctrlPr>
                                </m:sSubPr>
                                <m:e>
                                  <m:r>
                                    <a:rPr lang="en-NZ" sz="2200" i="1">
                                      <a:latin typeface="Cambria Math" panose="02040503050406030204" pitchFamily="18" charset="0"/>
                                      <a:ea typeface="Cambria Math" panose="02040503050406030204" pitchFamily="18" charset="0"/>
                                    </a:rPr>
                                    <m:t>𝜇</m:t>
                                  </m:r>
                                </m:e>
                                <m:sub>
                                  <m:r>
                                    <a:rPr lang="en-NZ" sz="2200" i="1">
                                      <a:latin typeface="Cambria Math" panose="02040503050406030204" pitchFamily="18" charset="0"/>
                                      <a:ea typeface="Cambria Math" panose="02040503050406030204" pitchFamily="18" charset="0"/>
                                    </a:rPr>
                                    <m:t>0</m:t>
                                  </m:r>
                                </m:sub>
                              </m:sSub>
                              <m:d>
                                <m:dPr>
                                  <m:ctrlPr>
                                    <a:rPr lang="en-NZ" sz="2200" i="1">
                                      <a:latin typeface="Cambria Math" panose="02040503050406030204" pitchFamily="18" charset="0"/>
                                      <a:ea typeface="Cambria Math" panose="02040503050406030204" pitchFamily="18" charset="0"/>
                                    </a:rPr>
                                  </m:ctrlPr>
                                </m:dPr>
                                <m:e>
                                  <m:r>
                                    <a:rPr lang="en-NZ" sz="2200" b="1" i="1">
                                      <a:latin typeface="Cambria Math" panose="02040503050406030204" pitchFamily="18" charset="0"/>
                                      <a:ea typeface="Cambria Math" panose="02040503050406030204" pitchFamily="18" charset="0"/>
                                    </a:rPr>
                                    <m:t>𝑳</m:t>
                                  </m:r>
                                </m:e>
                              </m:d>
                            </m:e>
                          </m:d>
                        </m:e>
                      </m:d>
                    </m:oMath>
                  </m:oMathPara>
                </a14:m>
                <a:endParaRPr lang="en-NZ" sz="2200" dirty="0"/>
              </a:p>
            </p:txBody>
          </p:sp>
        </mc:Choice>
        <mc:Fallback>
          <p:sp>
            <p:nvSpPr>
              <p:cNvPr id="10" name="TextBox 9">
                <a:extLst>
                  <a:ext uri="{FF2B5EF4-FFF2-40B4-BE49-F238E27FC236}">
                    <a16:creationId xmlns:a16="http://schemas.microsoft.com/office/drawing/2014/main" id="{55C80861-9D53-BF7D-3673-7A620F5B1C4A}"/>
                  </a:ext>
                </a:extLst>
              </p:cNvPr>
              <p:cNvSpPr txBox="1">
                <a:spLocks noRot="1" noChangeAspect="1" noMove="1" noResize="1" noEditPoints="1" noAdjustHandles="1" noChangeArrowheads="1" noChangeShapeType="1" noTextEdit="1"/>
              </p:cNvSpPr>
              <p:nvPr/>
            </p:nvSpPr>
            <p:spPr>
              <a:xfrm>
                <a:off x="6096000" y="1269619"/>
                <a:ext cx="5524465" cy="905376"/>
              </a:xfrm>
              <a:prstGeom prst="rect">
                <a:avLst/>
              </a:prstGeom>
              <a:blipFill>
                <a:blip r:embed="rId6"/>
                <a:stretch>
                  <a:fillRect l="-2208" t="-6040" b="-1342"/>
                </a:stretch>
              </a:blipFill>
            </p:spPr>
            <p:txBody>
              <a:bodyPr/>
              <a:lstStyle/>
              <a:p>
                <a:r>
                  <a:rPr lang="en-NZ">
                    <a:noFill/>
                  </a:rPr>
                  <a:t> </a:t>
                </a:r>
              </a:p>
            </p:txBody>
          </p:sp>
        </mc:Fallback>
      </mc:AlternateContent>
    </p:spTree>
    <p:extLst>
      <p:ext uri="{BB962C8B-B14F-4D97-AF65-F5344CB8AC3E}">
        <p14:creationId xmlns:p14="http://schemas.microsoft.com/office/powerpoint/2010/main" val="236463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8FDA-7114-D26C-6BB9-FA754A0A2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53B3C-4D64-B441-E620-C2021B1BB657}"/>
              </a:ext>
            </a:extLst>
          </p:cNvPr>
          <p:cNvSpPr>
            <a:spLocks noGrp="1"/>
          </p:cNvSpPr>
          <p:nvPr>
            <p:ph type="title"/>
          </p:nvPr>
        </p:nvSpPr>
        <p:spPr/>
        <p:txBody>
          <a:bodyPr/>
          <a:lstStyle/>
          <a:p>
            <a:r>
              <a:rPr lang="en-US" sz="3200" dirty="0"/>
              <a:t>Simulation – Log Link and Logit Link Examples (cont.)</a:t>
            </a:r>
            <a:endParaRPr lang="en-NZ" sz="3200" dirty="0"/>
          </a:p>
        </p:txBody>
      </p:sp>
      <p:sp>
        <p:nvSpPr>
          <p:cNvPr id="4" name="Slide Number Placeholder 3">
            <a:extLst>
              <a:ext uri="{FF2B5EF4-FFF2-40B4-BE49-F238E27FC236}">
                <a16:creationId xmlns:a16="http://schemas.microsoft.com/office/drawing/2014/main" id="{B34D8EDB-1B89-57DE-95C3-DB31F8F08E60}"/>
              </a:ext>
            </a:extLst>
          </p:cNvPr>
          <p:cNvSpPr>
            <a:spLocks noGrp="1"/>
          </p:cNvSpPr>
          <p:nvPr>
            <p:ph type="sldNum" sz="quarter" idx="12"/>
          </p:nvPr>
        </p:nvSpPr>
        <p:spPr/>
        <p:txBody>
          <a:bodyPr/>
          <a:lstStyle/>
          <a:p>
            <a:fld id="{B716FC3D-15CE-4904-B92E-F2EE4A2AEDF5}" type="slidenum">
              <a:rPr lang="en-US" smtClean="0"/>
              <a:pPr/>
              <a:t>22</a:t>
            </a:fld>
            <a:endParaRPr lang="en-US"/>
          </a:p>
        </p:txBody>
      </p:sp>
      <p:pic>
        <p:nvPicPr>
          <p:cNvPr id="6" name="图片 14">
            <a:extLst>
              <a:ext uri="{FF2B5EF4-FFF2-40B4-BE49-F238E27FC236}">
                <a16:creationId xmlns:a16="http://schemas.microsoft.com/office/drawing/2014/main" id="{2033D798-BDD5-4503-68E4-CF54239CD7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23" y="1314134"/>
            <a:ext cx="4204584" cy="2594250"/>
          </a:xfrm>
          <a:prstGeom prst="rect">
            <a:avLst/>
          </a:prstGeom>
          <a:noFill/>
        </p:spPr>
      </p:pic>
      <p:pic>
        <p:nvPicPr>
          <p:cNvPr id="9" name="图片 18">
            <a:extLst>
              <a:ext uri="{FF2B5EF4-FFF2-40B4-BE49-F238E27FC236}">
                <a16:creationId xmlns:a16="http://schemas.microsoft.com/office/drawing/2014/main" id="{857F7043-1C86-44C5-B8F7-E99BFAB91C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8420" y="2293222"/>
            <a:ext cx="5234589" cy="3230323"/>
          </a:xfrm>
          <a:prstGeom prst="rect">
            <a:avLst/>
          </a:prstGeom>
          <a:noFill/>
        </p:spPr>
      </p:pic>
      <p:sp>
        <p:nvSpPr>
          <p:cNvPr id="8" name="Arrow: Right 7">
            <a:extLst>
              <a:ext uri="{FF2B5EF4-FFF2-40B4-BE49-F238E27FC236}">
                <a16:creationId xmlns:a16="http://schemas.microsoft.com/office/drawing/2014/main" id="{46BF7FCB-BED8-3721-28FA-2C01CE0989CA}"/>
              </a:ext>
            </a:extLst>
          </p:cNvPr>
          <p:cNvSpPr/>
          <p:nvPr/>
        </p:nvSpPr>
        <p:spPr>
          <a:xfrm>
            <a:off x="4472151" y="3624605"/>
            <a:ext cx="1345325" cy="5675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图片 16">
            <a:extLst>
              <a:ext uri="{FF2B5EF4-FFF2-40B4-BE49-F238E27FC236}">
                <a16:creationId xmlns:a16="http://schemas.microsoft.com/office/drawing/2014/main" id="{4426B649-073B-C7F6-9040-02409057904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623" y="4105191"/>
            <a:ext cx="4203975" cy="2594250"/>
          </a:xfrm>
          <a:prstGeom prst="rect">
            <a:avLst/>
          </a:prstGeom>
          <a:noFill/>
        </p:spPr>
      </p:pic>
    </p:spTree>
    <p:extLst>
      <p:ext uri="{BB962C8B-B14F-4D97-AF65-F5344CB8AC3E}">
        <p14:creationId xmlns:p14="http://schemas.microsoft.com/office/powerpoint/2010/main" val="279508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3FD42-12AD-F3AD-D7A2-4541B9AC8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32F44-E46D-F97C-5321-BAAFD5A563D4}"/>
              </a:ext>
            </a:extLst>
          </p:cNvPr>
          <p:cNvSpPr>
            <a:spLocks noGrp="1"/>
          </p:cNvSpPr>
          <p:nvPr>
            <p:ph type="title"/>
          </p:nvPr>
        </p:nvSpPr>
        <p:spPr/>
        <p:txBody>
          <a:bodyPr/>
          <a:lstStyle/>
          <a:p>
            <a:r>
              <a:rPr lang="en-US" sz="3200" dirty="0"/>
              <a:t>Simulation – Log Link and Logit Link Examples (cont.)</a:t>
            </a:r>
            <a:endParaRPr lang="en-NZ" sz="3200" dirty="0"/>
          </a:p>
        </p:txBody>
      </p:sp>
      <p:sp>
        <p:nvSpPr>
          <p:cNvPr id="4" name="Slide Number Placeholder 3">
            <a:extLst>
              <a:ext uri="{FF2B5EF4-FFF2-40B4-BE49-F238E27FC236}">
                <a16:creationId xmlns:a16="http://schemas.microsoft.com/office/drawing/2014/main" id="{2322E07F-3BD0-2733-E876-C738D43E2C77}"/>
              </a:ext>
            </a:extLst>
          </p:cNvPr>
          <p:cNvSpPr>
            <a:spLocks noGrp="1"/>
          </p:cNvSpPr>
          <p:nvPr>
            <p:ph type="sldNum" sz="quarter" idx="12"/>
          </p:nvPr>
        </p:nvSpPr>
        <p:spPr/>
        <p:txBody>
          <a:bodyPr/>
          <a:lstStyle/>
          <a:p>
            <a:fld id="{B716FC3D-15CE-4904-B92E-F2EE4A2AEDF5}" type="slidenum">
              <a:rPr lang="en-US" smtClean="0"/>
              <a:pPr/>
              <a:t>23</a:t>
            </a:fld>
            <a:endParaRPr lang="en-US"/>
          </a:p>
        </p:txBody>
      </p:sp>
      <p:sp>
        <p:nvSpPr>
          <p:cNvPr id="8" name="Arrow: Right 7">
            <a:extLst>
              <a:ext uri="{FF2B5EF4-FFF2-40B4-BE49-F238E27FC236}">
                <a16:creationId xmlns:a16="http://schemas.microsoft.com/office/drawing/2014/main" id="{14EC4C3E-4FD1-73F9-69B4-7F99E932D370}"/>
              </a:ext>
            </a:extLst>
          </p:cNvPr>
          <p:cNvSpPr/>
          <p:nvPr/>
        </p:nvSpPr>
        <p:spPr>
          <a:xfrm>
            <a:off x="4472151" y="3624605"/>
            <a:ext cx="1345325" cy="5675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图片 4">
            <a:extLst>
              <a:ext uri="{FF2B5EF4-FFF2-40B4-BE49-F238E27FC236}">
                <a16:creationId xmlns:a16="http://schemas.microsoft.com/office/drawing/2014/main" id="{5F79F46C-D303-990E-2222-C44364B626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09" y="1417638"/>
            <a:ext cx="4203494" cy="2594250"/>
          </a:xfrm>
          <a:prstGeom prst="rect">
            <a:avLst/>
          </a:prstGeom>
          <a:noFill/>
        </p:spPr>
      </p:pic>
      <p:pic>
        <p:nvPicPr>
          <p:cNvPr id="5" name="图片 6">
            <a:extLst>
              <a:ext uri="{FF2B5EF4-FFF2-40B4-BE49-F238E27FC236}">
                <a16:creationId xmlns:a16="http://schemas.microsoft.com/office/drawing/2014/main" id="{2E247173-D9FB-3706-BBCB-BFDA2AF1E2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909" y="4038914"/>
            <a:ext cx="4204281" cy="2594249"/>
          </a:xfrm>
          <a:prstGeom prst="rect">
            <a:avLst/>
          </a:prstGeom>
          <a:noFill/>
        </p:spPr>
      </p:pic>
      <p:pic>
        <p:nvPicPr>
          <p:cNvPr id="7" name="图片 8">
            <a:extLst>
              <a:ext uri="{FF2B5EF4-FFF2-40B4-BE49-F238E27FC236}">
                <a16:creationId xmlns:a16="http://schemas.microsoft.com/office/drawing/2014/main" id="{F5CED12D-5275-CA1D-8FF3-481328E4F7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9365" y="2316167"/>
            <a:ext cx="5159336" cy="3184433"/>
          </a:xfrm>
          <a:prstGeom prst="rect">
            <a:avLst/>
          </a:prstGeom>
          <a:noFill/>
        </p:spPr>
      </p:pic>
    </p:spTree>
    <p:extLst>
      <p:ext uri="{BB962C8B-B14F-4D97-AF65-F5344CB8AC3E}">
        <p14:creationId xmlns:p14="http://schemas.microsoft.com/office/powerpoint/2010/main" val="4118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r>
              <a:rPr lang="en-US" sz="9600" dirty="0"/>
              <a:t>Q &amp; A</a:t>
            </a:r>
          </a:p>
        </p:txBody>
      </p:sp>
      <p:sp>
        <p:nvSpPr>
          <p:cNvPr id="4" name="Slide Number Placeholder 3">
            <a:extLst>
              <a:ext uri="{FF2B5EF4-FFF2-40B4-BE49-F238E27FC236}">
                <a16:creationId xmlns:a16="http://schemas.microsoft.com/office/drawing/2014/main" id="{12876ACD-5326-F439-1892-82CFFB0A3054}"/>
              </a:ext>
            </a:extLst>
          </p:cNvPr>
          <p:cNvSpPr>
            <a:spLocks noGrp="1"/>
          </p:cNvSpPr>
          <p:nvPr>
            <p:ph type="sldNum" sz="quarter" idx="12"/>
          </p:nvPr>
        </p:nvSpPr>
        <p:spPr/>
        <p:txBody>
          <a:bodyPr/>
          <a:lstStyle/>
          <a:p>
            <a:fld id="{B716FC3D-15CE-4904-B92E-F2EE4A2AEDF5}" type="slidenum">
              <a:rPr lang="en-US" smtClean="0"/>
              <a:pPr/>
              <a:t>24</a:t>
            </a:fld>
            <a:endParaRPr lang="en-US"/>
          </a:p>
        </p:txBody>
      </p:sp>
    </p:spTree>
    <p:extLst>
      <p:ext uri="{BB962C8B-B14F-4D97-AF65-F5344CB8AC3E}">
        <p14:creationId xmlns:p14="http://schemas.microsoft.com/office/powerpoint/2010/main" val="241579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88052" cy="1143000"/>
          </a:xfrm>
        </p:spPr>
        <p:txBody>
          <a:bodyPr/>
          <a:lstStyle/>
          <a:p>
            <a:r>
              <a:rPr lang="en-NZ" sz="3200" dirty="0"/>
              <a:t>References</a:t>
            </a:r>
          </a:p>
        </p:txBody>
      </p:sp>
      <p:sp>
        <p:nvSpPr>
          <p:cNvPr id="6" name="内容占位符 5">
            <a:extLst>
              <a:ext uri="{FF2B5EF4-FFF2-40B4-BE49-F238E27FC236}">
                <a16:creationId xmlns:a16="http://schemas.microsoft.com/office/drawing/2014/main" id="{6CC8EB37-F0C2-A28F-E7DD-5B492ABEE1E9}"/>
              </a:ext>
            </a:extLst>
          </p:cNvPr>
          <p:cNvSpPr>
            <a:spLocks noGrp="1"/>
          </p:cNvSpPr>
          <p:nvPr>
            <p:ph idx="1"/>
          </p:nvPr>
        </p:nvSpPr>
        <p:spPr>
          <a:xfrm>
            <a:off x="609600" y="1601523"/>
            <a:ext cx="10160000" cy="4800600"/>
          </a:xfrm>
        </p:spPr>
        <p:txBody>
          <a:bodyPr>
            <a:normAutofit fontScale="77500" lnSpcReduction="20000"/>
          </a:bodyPr>
          <a:lstStyle/>
          <a:p>
            <a:r>
              <a:rPr lang="en-US" b="1" dirty="0">
                <a:solidFill>
                  <a:srgbClr val="0070C0"/>
                </a:solidFill>
              </a:rPr>
              <a:t>Riley, L., &amp; Cowan, M. (2014). </a:t>
            </a:r>
            <a:r>
              <a:rPr lang="en-US" i="1" dirty="0">
                <a:solidFill>
                  <a:srgbClr val="0070C0"/>
                </a:solidFill>
              </a:rPr>
              <a:t>World Health Organization noncommunicable diseases country profiles. Geneva, Switzerland: WHO Library Cataloguing-in-Publication Data, 156-165. </a:t>
            </a:r>
          </a:p>
          <a:p>
            <a:r>
              <a:rPr lang="en-US" b="1" dirty="0">
                <a:solidFill>
                  <a:srgbClr val="0070C0"/>
                </a:solidFill>
              </a:rPr>
              <a:t>Paterson, J., Percival, T., Schluter, P., </a:t>
            </a:r>
            <a:r>
              <a:rPr lang="en-US" b="1" dirty="0" err="1">
                <a:solidFill>
                  <a:srgbClr val="0070C0"/>
                </a:solidFill>
              </a:rPr>
              <a:t>Sundborn</a:t>
            </a:r>
            <a:r>
              <a:rPr lang="en-US" b="1" dirty="0">
                <a:solidFill>
                  <a:srgbClr val="0070C0"/>
                </a:solidFill>
              </a:rPr>
              <a:t>, G., Abbott, M., Carter, S., Cowley-Malcolm, E., Borrows, J., Gao, W., &amp; Group, P. S. (2008)</a:t>
            </a:r>
            <a:r>
              <a:rPr lang="en-US" i="1" dirty="0">
                <a:solidFill>
                  <a:srgbClr val="0070C0"/>
                </a:solidFill>
              </a:rPr>
              <a:t>. Cohort profile: the Pacific Islands Families (PIF) study. International Journal of Epidemiology, 37(2), 273–279. 23</a:t>
            </a:r>
          </a:p>
          <a:p>
            <a:r>
              <a:rPr lang="en-US" b="1" dirty="0">
                <a:solidFill>
                  <a:srgbClr val="0070C0"/>
                </a:solidFill>
              </a:rPr>
              <a:t>Seaman, S. R., White, I. R., Copas, A. J., &amp; Li, L. (2012). </a:t>
            </a:r>
            <a:r>
              <a:rPr lang="en-US" i="1" dirty="0">
                <a:solidFill>
                  <a:srgbClr val="0070C0"/>
                </a:solidFill>
              </a:rPr>
              <a:t>Combining multiple imputation and inverse-probability weighting. Biometrics, 68 (1), 129–137.</a:t>
            </a:r>
          </a:p>
          <a:p>
            <a:r>
              <a:rPr lang="en-US" b="1" dirty="0" err="1">
                <a:solidFill>
                  <a:srgbClr val="0070C0"/>
                </a:solidFill>
              </a:rPr>
              <a:t>Leyrat</a:t>
            </a:r>
            <a:r>
              <a:rPr lang="en-US" b="1" dirty="0">
                <a:solidFill>
                  <a:srgbClr val="0070C0"/>
                </a:solidFill>
              </a:rPr>
              <a:t>, C., Seaman, S. R., White, I. R., Douglas, I., Smeeth, L., Kim, J., </a:t>
            </a:r>
            <a:r>
              <a:rPr lang="en-US" b="1" dirty="0" err="1">
                <a:solidFill>
                  <a:srgbClr val="0070C0"/>
                </a:solidFill>
              </a:rPr>
              <a:t>Resche</a:t>
            </a:r>
            <a:r>
              <a:rPr lang="en-US" b="1" dirty="0">
                <a:solidFill>
                  <a:srgbClr val="0070C0"/>
                </a:solidFill>
              </a:rPr>
              <a:t>-Rigon, M., Carpenter, J. R., &amp; Williamson, E. J. (2019). </a:t>
            </a:r>
            <a:r>
              <a:rPr lang="en-US" i="1" dirty="0">
                <a:solidFill>
                  <a:srgbClr val="0070C0"/>
                </a:solidFill>
              </a:rPr>
              <a:t>Propensity score analysis with partially observed covariates: How should multiple imputation be used? Statistical methods in medical research, 28 (1), 3–19.</a:t>
            </a:r>
          </a:p>
          <a:p>
            <a:r>
              <a:rPr lang="en-US" b="1" dirty="0" err="1">
                <a:solidFill>
                  <a:srgbClr val="0070C0"/>
                </a:solidFill>
              </a:rPr>
              <a:t>Leyrat</a:t>
            </a:r>
            <a:r>
              <a:rPr lang="en-US" b="1" dirty="0">
                <a:solidFill>
                  <a:srgbClr val="0070C0"/>
                </a:solidFill>
              </a:rPr>
              <a:t>, C., Carpenter, J. R., Bailly, S., &amp; Williamson, E. J. (2021). </a:t>
            </a:r>
            <a:r>
              <a:rPr lang="en-US" i="1" dirty="0">
                <a:solidFill>
                  <a:srgbClr val="0070C0"/>
                </a:solidFill>
              </a:rPr>
              <a:t>Common methods for handling missing data in marginal structural models: What works and why. American Journal of Epidemiology, 190 (4), 663–672.</a:t>
            </a:r>
          </a:p>
          <a:p>
            <a:r>
              <a:rPr lang="en-US" b="1" dirty="0">
                <a:solidFill>
                  <a:srgbClr val="0070C0"/>
                </a:solidFill>
              </a:rPr>
              <a:t>Lloyd, C.J. (1996). </a:t>
            </a:r>
            <a:r>
              <a:rPr lang="en-US" i="1" dirty="0">
                <a:solidFill>
                  <a:srgbClr val="0070C0"/>
                </a:solidFill>
              </a:rPr>
              <a:t>Estimating attributable response as a function of a continuous risk factor. </a:t>
            </a:r>
            <a:r>
              <a:rPr lang="en-US" i="1" dirty="0" err="1">
                <a:solidFill>
                  <a:srgbClr val="0070C0"/>
                </a:solidFill>
              </a:rPr>
              <a:t>Biometrika</a:t>
            </a:r>
            <a:r>
              <a:rPr lang="en-US" i="1" dirty="0">
                <a:solidFill>
                  <a:srgbClr val="0070C0"/>
                </a:solidFill>
              </a:rPr>
              <a:t>, 83, 563–573.</a:t>
            </a:r>
          </a:p>
          <a:p>
            <a:r>
              <a:rPr lang="en-US" b="1" dirty="0">
                <a:solidFill>
                  <a:srgbClr val="0070C0"/>
                </a:solidFill>
              </a:rPr>
              <a:t>Daniel, R., Zhang, J., &amp; Farewell, D. (2021). </a:t>
            </a:r>
            <a:r>
              <a:rPr lang="en-US" i="1" dirty="0">
                <a:solidFill>
                  <a:srgbClr val="0070C0"/>
                </a:solidFill>
              </a:rPr>
              <a:t>Making apples from oranges: Comparing </a:t>
            </a:r>
            <a:r>
              <a:rPr lang="en-US" i="1" dirty="0" err="1">
                <a:solidFill>
                  <a:srgbClr val="0070C0"/>
                </a:solidFill>
              </a:rPr>
              <a:t>noncollapsible</a:t>
            </a:r>
            <a:r>
              <a:rPr lang="en-US" i="1" dirty="0">
                <a:solidFill>
                  <a:srgbClr val="0070C0"/>
                </a:solidFill>
              </a:rPr>
              <a:t> </a:t>
            </a:r>
            <a:r>
              <a:rPr lang="en-US" i="1" dirty="0" err="1">
                <a:solidFill>
                  <a:srgbClr val="0070C0"/>
                </a:solidFill>
              </a:rPr>
              <a:t>effectestimators</a:t>
            </a:r>
            <a:r>
              <a:rPr lang="en-US" i="1" dirty="0">
                <a:solidFill>
                  <a:srgbClr val="0070C0"/>
                </a:solidFill>
              </a:rPr>
              <a:t> and their standard errors after adjustment for different covariate sets. Biometrical Journal,63(3), 528–557.</a:t>
            </a:r>
          </a:p>
          <a:p>
            <a:endParaRPr lang="en-US" i="1" dirty="0">
              <a:solidFill>
                <a:srgbClr val="0070C0"/>
              </a:solidFill>
            </a:endParaRPr>
          </a:p>
          <a:p>
            <a:endParaRPr lang="en-US" i="1" dirty="0">
              <a:solidFill>
                <a:srgbClr val="0070C0"/>
              </a:solidFill>
            </a:endParaRPr>
          </a:p>
        </p:txBody>
      </p:sp>
      <p:sp>
        <p:nvSpPr>
          <p:cNvPr id="4" name="Slide Number Placeholder 3">
            <a:extLst>
              <a:ext uri="{FF2B5EF4-FFF2-40B4-BE49-F238E27FC236}">
                <a16:creationId xmlns:a16="http://schemas.microsoft.com/office/drawing/2014/main" id="{56A976D6-103E-B304-510B-39251CAB931D}"/>
              </a:ext>
            </a:extLst>
          </p:cNvPr>
          <p:cNvSpPr>
            <a:spLocks noGrp="1"/>
          </p:cNvSpPr>
          <p:nvPr>
            <p:ph type="sldNum" sz="quarter" idx="12"/>
          </p:nvPr>
        </p:nvSpPr>
        <p:spPr/>
        <p:txBody>
          <a:bodyPr/>
          <a:lstStyle/>
          <a:p>
            <a:fld id="{B716FC3D-15CE-4904-B92E-F2EE4A2AEDF5}" type="slidenum">
              <a:rPr lang="en-US" smtClean="0"/>
              <a:pPr/>
              <a:t>25</a:t>
            </a:fld>
            <a:endParaRPr lang="en-US"/>
          </a:p>
        </p:txBody>
      </p:sp>
    </p:spTree>
    <p:extLst>
      <p:ext uri="{BB962C8B-B14F-4D97-AF65-F5344CB8AC3E}">
        <p14:creationId xmlns:p14="http://schemas.microsoft.com/office/powerpoint/2010/main" val="311992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chor="ctr">
            <a:normAutofit/>
          </a:bodyPr>
          <a:lstStyle/>
          <a:p>
            <a:r>
              <a:rPr lang="en-NZ" sz="4300"/>
              <a:t>Background – Risks and Resilience Factors</a:t>
            </a:r>
          </a:p>
        </p:txBody>
      </p:sp>
      <p:pic>
        <p:nvPicPr>
          <p:cNvPr id="7" name="图片 6" descr="图示&#10;&#10;描述已自动生成">
            <a:extLst>
              <a:ext uri="{FF2B5EF4-FFF2-40B4-BE49-F238E27FC236}">
                <a16:creationId xmlns:a16="http://schemas.microsoft.com/office/drawing/2014/main" id="{8B590705-C727-1B6C-8BD2-19AAFD620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74" y="1536192"/>
            <a:ext cx="4648393" cy="4590288"/>
          </a:xfrm>
          <a:prstGeom prst="rect">
            <a:avLst/>
          </a:prstGeom>
          <a:noFill/>
        </p:spPr>
      </p:pic>
      <p:sp>
        <p:nvSpPr>
          <p:cNvPr id="5" name="内容占位符 4">
            <a:extLst>
              <a:ext uri="{FF2B5EF4-FFF2-40B4-BE49-F238E27FC236}">
                <a16:creationId xmlns:a16="http://schemas.microsoft.com/office/drawing/2014/main" id="{70F37E4C-709E-3E0A-DFB9-9566926C3283}"/>
              </a:ext>
            </a:extLst>
          </p:cNvPr>
          <p:cNvSpPr>
            <a:spLocks noGrp="1"/>
          </p:cNvSpPr>
          <p:nvPr>
            <p:ph sz="half" idx="2"/>
          </p:nvPr>
        </p:nvSpPr>
        <p:spPr>
          <a:xfrm>
            <a:off x="5049467" y="1536192"/>
            <a:ext cx="6020152" cy="4590288"/>
          </a:xfrm>
        </p:spPr>
        <p:txBody>
          <a:bodyPr>
            <a:normAutofit/>
          </a:bodyPr>
          <a:lstStyle/>
          <a:p>
            <a:pPr>
              <a:lnSpc>
                <a:spcPct val="90000"/>
              </a:lnSpc>
            </a:pPr>
            <a:r>
              <a:rPr lang="en-US" sz="2400" dirty="0"/>
              <a:t>Some research has shown that alveoli continue growing after two years of age and fully develop in early adulthood. </a:t>
            </a:r>
          </a:p>
          <a:p>
            <a:pPr>
              <a:lnSpc>
                <a:spcPct val="90000"/>
              </a:lnSpc>
            </a:pPr>
            <a:endParaRPr lang="en-US" sz="2200" dirty="0"/>
          </a:p>
          <a:p>
            <a:pPr>
              <a:lnSpc>
                <a:spcPct val="90000"/>
              </a:lnSpc>
            </a:pPr>
            <a:r>
              <a:rPr lang="en-US" sz="2400" dirty="0"/>
              <a:t>Risks on damaging lung function</a:t>
            </a:r>
            <a:br>
              <a:rPr lang="en-US" sz="2400" dirty="0"/>
            </a:br>
            <a:r>
              <a:rPr lang="en-US" sz="2400" dirty="0"/>
              <a:t>1) </a:t>
            </a:r>
            <a:r>
              <a:rPr lang="en-US" sz="2400" dirty="0">
                <a:solidFill>
                  <a:srgbClr val="FF0000"/>
                </a:solidFill>
              </a:rPr>
              <a:t>Lung function reduction</a:t>
            </a:r>
            <a:br>
              <a:rPr lang="en-US" sz="2400" dirty="0"/>
            </a:br>
            <a:r>
              <a:rPr lang="en-US" sz="2400" dirty="0"/>
              <a:t>2) </a:t>
            </a:r>
            <a:r>
              <a:rPr lang="en-US" sz="2400" dirty="0">
                <a:solidFill>
                  <a:srgbClr val="FF0000"/>
                </a:solidFill>
              </a:rPr>
              <a:t>Predisposition to later respiratory disease</a:t>
            </a:r>
          </a:p>
          <a:p>
            <a:pPr>
              <a:lnSpc>
                <a:spcPct val="90000"/>
              </a:lnSpc>
            </a:pPr>
            <a:endParaRPr lang="en-US" sz="2200" dirty="0"/>
          </a:p>
        </p:txBody>
      </p:sp>
      <p:sp>
        <p:nvSpPr>
          <p:cNvPr id="4" name="Slide Number Placeholder 3">
            <a:extLst>
              <a:ext uri="{FF2B5EF4-FFF2-40B4-BE49-F238E27FC236}">
                <a16:creationId xmlns:a16="http://schemas.microsoft.com/office/drawing/2014/main" id="{5977E9B2-58BD-DD85-B76A-270CF41A6A10}"/>
              </a:ext>
            </a:extLst>
          </p:cNvPr>
          <p:cNvSpPr>
            <a:spLocks noGrp="1"/>
          </p:cNvSpPr>
          <p:nvPr>
            <p:ph type="sldNum" sz="quarter" idx="12"/>
          </p:nvPr>
        </p:nvSpPr>
        <p:spPr/>
        <p:txBody>
          <a:bodyPr/>
          <a:lstStyle/>
          <a:p>
            <a:fld id="{B716FC3D-15CE-4904-B92E-F2EE4A2AEDF5}" type="slidenum">
              <a:rPr lang="en-US" smtClean="0"/>
              <a:pPr/>
              <a:t>3</a:t>
            </a:fld>
            <a:endParaRPr lang="en-US"/>
          </a:p>
        </p:txBody>
      </p:sp>
    </p:spTree>
    <p:extLst>
      <p:ext uri="{BB962C8B-B14F-4D97-AF65-F5344CB8AC3E}">
        <p14:creationId xmlns:p14="http://schemas.microsoft.com/office/powerpoint/2010/main" val="26413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D243B75C-2E34-7265-1C60-3D99D580B0BF}"/>
              </a:ext>
            </a:extLst>
          </p:cNvPr>
          <p:cNvPicPr>
            <a:picLocks noChangeAspect="1"/>
          </p:cNvPicPr>
          <p:nvPr/>
        </p:nvPicPr>
        <p:blipFill>
          <a:blip r:embed="rId4"/>
          <a:stretch>
            <a:fillRect/>
          </a:stretch>
        </p:blipFill>
        <p:spPr>
          <a:xfrm>
            <a:off x="8975834" y="5745163"/>
            <a:ext cx="2221818" cy="1022037"/>
          </a:xfrm>
          <a:prstGeom prst="rect">
            <a:avLst/>
          </a:prstGeom>
        </p:spPr>
      </p:pic>
      <p:sp>
        <p:nvSpPr>
          <p:cNvPr id="2" name="Title 1"/>
          <p:cNvSpPr>
            <a:spLocks noGrp="1"/>
          </p:cNvSpPr>
          <p:nvPr>
            <p:ph type="title"/>
          </p:nvPr>
        </p:nvSpPr>
        <p:spPr>
          <a:xfrm>
            <a:off x="609600" y="274638"/>
            <a:ext cx="10588052" cy="1143000"/>
          </a:xfrm>
        </p:spPr>
        <p:txBody>
          <a:bodyPr/>
          <a:lstStyle/>
          <a:p>
            <a:r>
              <a:rPr lang="en-NZ" sz="3200" dirty="0"/>
              <a:t>Background – PIFS cohort</a:t>
            </a:r>
          </a:p>
        </p:txBody>
      </p:sp>
      <p:sp>
        <p:nvSpPr>
          <p:cNvPr id="3" name="Content Placeholder 2"/>
          <p:cNvSpPr>
            <a:spLocks noGrp="1"/>
          </p:cNvSpPr>
          <p:nvPr>
            <p:ph idx="1"/>
          </p:nvPr>
        </p:nvSpPr>
        <p:spPr>
          <a:xfrm>
            <a:off x="609600" y="1350963"/>
            <a:ext cx="9982200" cy="5097462"/>
          </a:xfrm>
        </p:spPr>
        <p:txBody>
          <a:bodyPr>
            <a:noAutofit/>
          </a:bodyPr>
          <a:lstStyle/>
          <a:p>
            <a:r>
              <a:rPr lang="en-US" sz="2400" dirty="0"/>
              <a:t>The Pacific Islands Families study (PIFS) cohort consists of the </a:t>
            </a:r>
            <a:r>
              <a:rPr lang="en-US" sz="2400" dirty="0">
                <a:solidFill>
                  <a:srgbClr val="0070C0"/>
                </a:solidFill>
              </a:rPr>
              <a:t>1,398</a:t>
            </a:r>
            <a:r>
              <a:rPr lang="en-US" sz="2400" dirty="0"/>
              <a:t> individuals born from Pacific Island families in Middlemore Hospital between March and December 2000</a:t>
            </a:r>
            <a:r>
              <a:rPr lang="en-US" sz="1600" dirty="0"/>
              <a:t> (</a:t>
            </a:r>
            <a:r>
              <a:rPr lang="en-US" sz="1600" i="1" dirty="0">
                <a:solidFill>
                  <a:srgbClr val="0070C0"/>
                </a:solidFill>
              </a:rPr>
              <a:t>Paterson et al., 2008</a:t>
            </a:r>
            <a:r>
              <a:rPr lang="en-US" sz="1600" dirty="0"/>
              <a:t>)</a:t>
            </a:r>
            <a:r>
              <a:rPr lang="en-US" sz="2400" dirty="0"/>
              <a:t>.</a:t>
            </a:r>
          </a:p>
          <a:p>
            <a:endParaRPr lang="en-NZ" sz="2400" dirty="0">
              <a:solidFill>
                <a:schemeClr val="tx1"/>
              </a:solidFill>
            </a:endParaRPr>
          </a:p>
          <a:p>
            <a:r>
              <a:rPr lang="en-NZ" sz="2400" dirty="0">
                <a:solidFill>
                  <a:schemeClr val="tx1"/>
                </a:solidFill>
              </a:rPr>
              <a:t>Follow-up assessments </a:t>
            </a:r>
            <a:r>
              <a:rPr lang="en-NZ" sz="2400" dirty="0"/>
              <a:t>occurred a</a:t>
            </a:r>
            <a:r>
              <a:rPr lang="en-NZ" sz="2400" dirty="0">
                <a:solidFill>
                  <a:schemeClr val="tx1"/>
                </a:solidFill>
              </a:rPr>
              <a:t>t birth and ages 1, 2, 4, 6, 9, 11, </a:t>
            </a:r>
            <a:r>
              <a:rPr lang="en-NZ" sz="2400" dirty="0"/>
              <a:t>14,</a:t>
            </a:r>
            <a:r>
              <a:rPr lang="en-NZ" sz="2400" b="1" dirty="0">
                <a:solidFill>
                  <a:schemeClr val="tx2"/>
                </a:solidFill>
              </a:rPr>
              <a:t> </a:t>
            </a:r>
            <a:r>
              <a:rPr lang="en-NZ" sz="2400" dirty="0">
                <a:solidFill>
                  <a:schemeClr val="tx1"/>
                </a:solidFill>
              </a:rPr>
              <a:t>and 18 years. </a:t>
            </a:r>
            <a:r>
              <a:rPr lang="en-US" sz="2400" dirty="0">
                <a:solidFill>
                  <a:srgbClr val="0070C0"/>
                </a:solidFill>
              </a:rPr>
              <a:t>466</a:t>
            </a:r>
            <a:r>
              <a:rPr lang="en-US" sz="2400" dirty="0"/>
              <a:t> from the cohort participated in the respiratory study at 18 years.</a:t>
            </a:r>
          </a:p>
          <a:p>
            <a:endParaRPr lang="en-NZ" sz="2400" b="0" i="0" dirty="0">
              <a:solidFill>
                <a:srgbClr val="202124"/>
              </a:solidFill>
              <a:effectLst/>
              <a:latin typeface="Google Sans"/>
            </a:endParaRPr>
          </a:p>
          <a:p>
            <a:r>
              <a:rPr lang="en-NZ" sz="2400" b="0" i="0" dirty="0">
                <a:solidFill>
                  <a:srgbClr val="202124"/>
                </a:solidFill>
                <a:effectLst/>
                <a:latin typeface="Google Sans"/>
              </a:rPr>
              <a:t>Exposures come from 11 domains</a:t>
            </a:r>
            <a:br>
              <a:rPr lang="en-NZ" sz="2400" b="0" i="0" dirty="0">
                <a:solidFill>
                  <a:srgbClr val="202124"/>
                </a:solidFill>
                <a:effectLst/>
                <a:latin typeface="Google Sans"/>
              </a:rPr>
            </a:br>
            <a:r>
              <a:rPr lang="en-NZ" sz="2400" b="0" i="0" dirty="0">
                <a:solidFill>
                  <a:srgbClr val="00B050"/>
                </a:solidFill>
                <a:effectLst/>
                <a:latin typeface="Google Sans"/>
              </a:rPr>
              <a:t>Immunisation, Exercise, Breastfeeding, </a:t>
            </a:r>
            <a:r>
              <a:rPr lang="en-NZ" sz="2400" b="0" i="0" dirty="0">
                <a:solidFill>
                  <a:srgbClr val="FF0000"/>
                </a:solidFill>
                <a:effectLst/>
                <a:latin typeface="Google Sans"/>
              </a:rPr>
              <a:t>Antenatal smoking, Smoking exposure, Smoking,</a:t>
            </a:r>
            <a:r>
              <a:rPr lang="en-NZ" sz="2400" b="0" i="0" dirty="0">
                <a:solidFill>
                  <a:srgbClr val="00B050"/>
                </a:solidFill>
                <a:effectLst/>
                <a:latin typeface="Google Sans"/>
              </a:rPr>
              <a:t> </a:t>
            </a:r>
            <a:r>
              <a:rPr lang="en-NZ" sz="2400" b="0" i="0" dirty="0">
                <a:solidFill>
                  <a:srgbClr val="FF0000"/>
                </a:solidFill>
                <a:effectLst/>
                <a:latin typeface="Google Sans"/>
              </a:rPr>
              <a:t>Respiratory illness-infection</a:t>
            </a:r>
            <a:r>
              <a:rPr lang="en-NZ" sz="2400" b="0" i="0" dirty="0">
                <a:solidFill>
                  <a:srgbClr val="00B050"/>
                </a:solidFill>
                <a:effectLst/>
                <a:latin typeface="Google Sans"/>
              </a:rPr>
              <a:t>, </a:t>
            </a:r>
            <a:r>
              <a:rPr lang="en-NZ" sz="2400" b="0" i="0" dirty="0">
                <a:solidFill>
                  <a:srgbClr val="FFC000"/>
                </a:solidFill>
                <a:effectLst/>
                <a:latin typeface="Google Sans"/>
              </a:rPr>
              <a:t>Body metrics</a:t>
            </a:r>
            <a:r>
              <a:rPr lang="en-NZ" sz="2400" b="0" i="0" dirty="0">
                <a:solidFill>
                  <a:srgbClr val="00B050"/>
                </a:solidFill>
                <a:effectLst/>
                <a:latin typeface="Google Sans"/>
              </a:rPr>
              <a:t>, </a:t>
            </a:r>
            <a:r>
              <a:rPr lang="en-NZ" sz="2400" b="0" i="0" dirty="0">
                <a:solidFill>
                  <a:srgbClr val="FFC000"/>
                </a:solidFill>
                <a:effectLst/>
                <a:latin typeface="Google Sans"/>
              </a:rPr>
              <a:t>Nutrition</a:t>
            </a:r>
            <a:r>
              <a:rPr lang="en-NZ" sz="2400" b="0" i="0" dirty="0">
                <a:solidFill>
                  <a:srgbClr val="00B050"/>
                </a:solidFill>
                <a:effectLst/>
                <a:latin typeface="Google Sans"/>
              </a:rPr>
              <a:t>, </a:t>
            </a:r>
            <a:r>
              <a:rPr lang="en-NZ" sz="2400" b="0" i="0" dirty="0">
                <a:solidFill>
                  <a:srgbClr val="FF0000"/>
                </a:solidFill>
                <a:effectLst/>
                <a:latin typeface="Google Sans"/>
              </a:rPr>
              <a:t>Allergies</a:t>
            </a:r>
            <a:r>
              <a:rPr lang="en-NZ" sz="2400" b="0" i="0" dirty="0">
                <a:solidFill>
                  <a:srgbClr val="00B050"/>
                </a:solidFill>
                <a:effectLst/>
                <a:latin typeface="Google Sans"/>
              </a:rPr>
              <a:t>, </a:t>
            </a:r>
            <a:r>
              <a:rPr lang="en-NZ" sz="2400" b="0" i="0" dirty="0">
                <a:solidFill>
                  <a:srgbClr val="FFC000"/>
                </a:solidFill>
                <a:effectLst/>
                <a:latin typeface="Google Sans"/>
              </a:rPr>
              <a:t>Dwelling</a:t>
            </a:r>
            <a:endParaRPr lang="en-US" sz="2400" dirty="0">
              <a:solidFill>
                <a:srgbClr val="FFC000"/>
              </a:solidFill>
            </a:endParaRPr>
          </a:p>
          <a:p>
            <a:endParaRPr lang="en-US" sz="2400" dirty="0"/>
          </a:p>
          <a:p>
            <a:pPr marL="114300" indent="0">
              <a:buNone/>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Slide Number Placeholder 4">
            <a:extLst>
              <a:ext uri="{FF2B5EF4-FFF2-40B4-BE49-F238E27FC236}">
                <a16:creationId xmlns:a16="http://schemas.microsoft.com/office/drawing/2014/main" id="{E7469FCC-6C15-081A-7034-F58C11F665B9}"/>
              </a:ext>
            </a:extLst>
          </p:cNvPr>
          <p:cNvSpPr>
            <a:spLocks noGrp="1"/>
          </p:cNvSpPr>
          <p:nvPr>
            <p:ph type="sldNum" sz="quarter" idx="12"/>
          </p:nvPr>
        </p:nvSpPr>
        <p:spPr/>
        <p:txBody>
          <a:bodyPr/>
          <a:lstStyle/>
          <a:p>
            <a:fld id="{B716FC3D-15CE-4904-B92E-F2EE4A2AEDF5}" type="slidenum">
              <a:rPr lang="en-US" smtClean="0"/>
              <a:pPr/>
              <a:t>4</a:t>
            </a:fld>
            <a:endParaRPr lang="en-US"/>
          </a:p>
        </p:txBody>
      </p:sp>
    </p:spTree>
    <p:extLst>
      <p:ext uri="{BB962C8B-B14F-4D97-AF65-F5344CB8AC3E}">
        <p14:creationId xmlns:p14="http://schemas.microsoft.com/office/powerpoint/2010/main" val="315700578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88052" cy="1143000"/>
          </a:xfrm>
        </p:spPr>
        <p:txBody>
          <a:bodyPr/>
          <a:lstStyle/>
          <a:p>
            <a:r>
              <a:rPr lang="en-NZ" sz="3200" dirty="0"/>
              <a:t>Background – Key </a:t>
            </a:r>
            <a:r>
              <a:rPr lang="en-US" sz="3200" dirty="0"/>
              <a:t>Respiratory </a:t>
            </a:r>
            <a:r>
              <a:rPr lang="en-NZ" sz="3200" dirty="0"/>
              <a:t>Outcomes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54738"/>
                <a:ext cx="10160000" cy="4800600"/>
              </a:xfrm>
            </p:spPr>
            <p:txBody>
              <a:bodyPr>
                <a:noAutofit/>
              </a:bodyPr>
              <a:lstStyle/>
              <a:p>
                <a:r>
                  <a:rPr lang="en-US" sz="2400" dirty="0">
                    <a:solidFill>
                      <a:schemeClr val="accent1">
                        <a:lumMod val="75000"/>
                      </a:schemeClr>
                    </a:solidFill>
                  </a:rPr>
                  <a:t>Primary outcome</a:t>
                </a:r>
                <a:br>
                  <a:rPr lang="en-US" sz="2400" dirty="0"/>
                </a:br>
                <a:r>
                  <a:rPr lang="en-US" sz="2400" dirty="0"/>
                  <a:t> - Z-score of</a:t>
                </a:r>
                <a:r>
                  <a:rPr lang="zh-CN" altLang="en-US" sz="2400" dirty="0"/>
                  <a:t> </a:t>
                </a:r>
                <a:r>
                  <a:rPr lang="en-US" altLang="zh-CN" sz="2400" dirty="0"/>
                  <a:t>F</a:t>
                </a:r>
                <a:r>
                  <a:rPr lang="en-US" sz="2400" dirty="0"/>
                  <a:t>orced Expiratory Volume in 1 second (</a:t>
                </a:r>
                <a14:m>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𝐹𝐸𝑉</m:t>
                        </m:r>
                      </m:e>
                      <m:sub>
                        <m:r>
                          <a:rPr lang="en-NZ" sz="2400" b="0" i="1" dirty="0" smtClean="0">
                            <a:latin typeface="Cambria Math" panose="02040503050406030204" pitchFamily="18" charset="0"/>
                          </a:rPr>
                          <m:t>1</m:t>
                        </m:r>
                      </m:sub>
                    </m:sSub>
                  </m:oMath>
                </a14:m>
                <a:r>
                  <a:rPr lang="en-US" sz="2400" dirty="0"/>
                  <a:t> ) assessed by spirometry at age 18 years. (Adjusted for sex) </a:t>
                </a:r>
              </a:p>
              <a:p>
                <a:r>
                  <a:rPr lang="en-US" sz="2400" dirty="0">
                    <a:solidFill>
                      <a:schemeClr val="accent1">
                        <a:lumMod val="75000"/>
                      </a:schemeClr>
                    </a:solidFill>
                  </a:rPr>
                  <a:t>Secondary outcomes</a:t>
                </a:r>
                <a:endParaRPr lang="en-US" sz="2400" dirty="0"/>
              </a:p>
              <a:p>
                <a:pPr marL="114300" indent="0">
                  <a:buNone/>
                </a:pPr>
                <a:r>
                  <a:rPr lang="en-US" sz="2400" dirty="0"/>
                  <a:t>     -  </a:t>
                </a:r>
                <a14:m>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𝐹𝐸𝑉</m:t>
                        </m:r>
                      </m:e>
                      <m:sub>
                        <m:r>
                          <a:rPr lang="en-NZ" sz="2400" b="0" i="1" dirty="0" smtClean="0">
                            <a:latin typeface="Cambria Math" panose="02040503050406030204" pitchFamily="18" charset="0"/>
                          </a:rPr>
                          <m:t>1</m:t>
                        </m:r>
                      </m:sub>
                    </m:sSub>
                  </m:oMath>
                </a14:m>
                <a:r>
                  <a:rPr lang="en-US" sz="2400" dirty="0"/>
                  <a:t> (ml)</a:t>
                </a:r>
              </a:p>
              <a:p>
                <a:pPr marL="114300" indent="0">
                  <a:buNone/>
                </a:pPr>
                <a:r>
                  <a:rPr lang="en-US" sz="2400" dirty="0"/>
                  <a:t>     - Healthy Lung Function defined as </a:t>
                </a:r>
                <a14:m>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𝐹𝐸𝑉</m:t>
                        </m:r>
                      </m:e>
                      <m:sub>
                        <m:r>
                          <a:rPr lang="en-NZ" sz="2400" b="0" i="1" dirty="0" smtClean="0">
                            <a:latin typeface="Cambria Math" panose="02040503050406030204" pitchFamily="18" charset="0"/>
                          </a:rPr>
                          <m:t>1</m:t>
                        </m:r>
                      </m:sub>
                    </m:sSub>
                  </m:oMath>
                </a14:m>
                <a:r>
                  <a:rPr lang="en-US" sz="2400" dirty="0"/>
                  <a:t> z-score being larger than -1.64. </a:t>
                </a:r>
              </a:p>
              <a:p>
                <a:pPr>
                  <a:lnSpc>
                    <a:spcPct val="120000"/>
                  </a:lnSpc>
                </a:pPr>
                <a:r>
                  <a:rPr lang="en-US" sz="2400" dirty="0">
                    <a:solidFill>
                      <a:schemeClr val="accent1">
                        <a:lumMod val="75000"/>
                      </a:schemeClr>
                    </a:solidFill>
                  </a:rPr>
                  <a:t>Additional outcomes</a:t>
                </a:r>
                <a:br>
                  <a:rPr lang="en-US" sz="2400" dirty="0"/>
                </a:br>
                <a:r>
                  <a:rPr lang="en-US" sz="2400" dirty="0"/>
                  <a:t>- Other lung function parameters: </a:t>
                </a:r>
                <a14:m>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𝐹𝐸𝑉</m:t>
                        </m:r>
                      </m:e>
                      <m:sub>
                        <m:r>
                          <a:rPr lang="en-NZ" sz="2400" b="0" i="1" dirty="0" smtClean="0">
                            <a:latin typeface="Cambria Math" panose="02040503050406030204" pitchFamily="18" charset="0"/>
                          </a:rPr>
                          <m:t>1</m:t>
                        </m:r>
                      </m:sub>
                    </m:sSub>
                  </m:oMath>
                </a14:m>
                <a:r>
                  <a:rPr lang="en-US" sz="2400" dirty="0"/>
                  <a:t> /</a:t>
                </a:r>
                <a14:m>
                  <m:oMath xmlns:m="http://schemas.openxmlformats.org/officeDocument/2006/math">
                    <m:r>
                      <a:rPr lang="en-US" sz="2400" i="1" dirty="0" smtClean="0">
                        <a:latin typeface="Cambria Math" panose="02040503050406030204" pitchFamily="18" charset="0"/>
                      </a:rPr>
                      <m:t>𝐹𝑉𝐶</m:t>
                    </m:r>
                  </m:oMath>
                </a14:m>
                <a:r>
                  <a:rPr lang="en-US" sz="2400" dirty="0"/>
                  <a:t> ratio, </a:t>
                </a:r>
                <a14:m>
                  <m:oMath xmlns:m="http://schemas.openxmlformats.org/officeDocument/2006/math">
                    <m:r>
                      <a:rPr lang="en-US" sz="2400" i="1" dirty="0">
                        <a:latin typeface="Cambria Math" panose="02040503050406030204" pitchFamily="18" charset="0"/>
                      </a:rPr>
                      <m:t>𝐹𝑉𝐶</m:t>
                    </m:r>
                  </m:oMath>
                </a14:m>
                <a:r>
                  <a:rPr lang="en-US" sz="2400" dirty="0"/>
                  <a:t>, etc. </a:t>
                </a:r>
                <a:br>
                  <a:rPr lang="en-US" sz="2400" dirty="0"/>
                </a:br>
                <a:r>
                  <a:rPr lang="en-US" sz="2400" dirty="0"/>
                  <a:t>- Indicator of respiratory disease at the current assessment.</a:t>
                </a:r>
                <a:br>
                  <a:rPr lang="en-US" sz="2400" dirty="0"/>
                </a:br>
                <a:r>
                  <a:rPr lang="en-US" sz="2400" dirty="0"/>
                  <a:t>- History of a pulmonary exacerbation in the previous 12 months.</a:t>
                </a:r>
                <a:br>
                  <a:rPr lang="en-US" sz="2400" dirty="0"/>
                </a:br>
                <a:r>
                  <a:rPr lang="en-US" sz="2400" dirty="0"/>
                  <a:t>- Respiratory Questionnaires</a:t>
                </a:r>
                <a:br>
                  <a:rPr lang="en-US" sz="2400" dirty="0"/>
                </a:br>
                <a:r>
                  <a:rPr lang="en-US" sz="2400" dirty="0"/>
                  <a:t>- Chest x-ray score measured by Brasfield score</a:t>
                </a:r>
                <a:br>
                  <a:rPr lang="en-US" sz="2400" dirty="0"/>
                </a:br>
                <a:r>
                  <a:rPr lang="en-US" sz="2400" dirty="0"/>
                  <a:t>- Markers of atopy and asthma, Markers of disease</a:t>
                </a:r>
              </a:p>
              <a:p>
                <a:endParaRPr lang="en-US" sz="2400" dirty="0"/>
              </a:p>
              <a:p>
                <a:endParaRPr lang="en-US" sz="2400" dirty="0"/>
              </a:p>
              <a:p>
                <a:endParaRPr lang="en-US" sz="2400" dirty="0"/>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54738"/>
                <a:ext cx="10160000" cy="4800600"/>
              </a:xfrm>
              <a:blipFill>
                <a:blip r:embed="rId3"/>
                <a:stretch>
                  <a:fillRect t="-1015" b="-19924"/>
                </a:stretch>
              </a:blipFill>
            </p:spPr>
            <p:txBody>
              <a:bodyPr/>
              <a:lstStyle/>
              <a:p>
                <a:r>
                  <a:rPr lang="en-NZ">
                    <a:noFill/>
                  </a:rPr>
                  <a:t> </a:t>
                </a:r>
              </a:p>
            </p:txBody>
          </p:sp>
        </mc:Fallback>
      </mc:AlternateContent>
      <p:sp>
        <p:nvSpPr>
          <p:cNvPr id="5" name="Slide Number Placeholder 4">
            <a:extLst>
              <a:ext uri="{FF2B5EF4-FFF2-40B4-BE49-F238E27FC236}">
                <a16:creationId xmlns:a16="http://schemas.microsoft.com/office/drawing/2014/main" id="{BF36389F-09FE-F6DC-4636-AFE9AE11394F}"/>
              </a:ext>
            </a:extLst>
          </p:cNvPr>
          <p:cNvSpPr>
            <a:spLocks noGrp="1"/>
          </p:cNvSpPr>
          <p:nvPr>
            <p:ph type="sldNum" sz="quarter" idx="12"/>
          </p:nvPr>
        </p:nvSpPr>
        <p:spPr/>
        <p:txBody>
          <a:bodyPr/>
          <a:lstStyle/>
          <a:p>
            <a:fld id="{B716FC3D-15CE-4904-B92E-F2EE4A2AEDF5}" type="slidenum">
              <a:rPr lang="en-US" smtClean="0"/>
              <a:pPr/>
              <a:t>5</a:t>
            </a:fld>
            <a:endParaRPr lang="en-US"/>
          </a:p>
        </p:txBody>
      </p:sp>
    </p:spTree>
    <p:extLst>
      <p:ext uri="{BB962C8B-B14F-4D97-AF65-F5344CB8AC3E}">
        <p14:creationId xmlns:p14="http://schemas.microsoft.com/office/powerpoint/2010/main" val="236651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884F-9B88-1D75-C2FF-D7F6AFADF2CF}"/>
              </a:ext>
            </a:extLst>
          </p:cNvPr>
          <p:cNvSpPr>
            <a:spLocks noGrp="1"/>
          </p:cNvSpPr>
          <p:nvPr>
            <p:ph type="title"/>
          </p:nvPr>
        </p:nvSpPr>
        <p:spPr/>
        <p:txBody>
          <a:bodyPr/>
          <a:lstStyle/>
          <a:p>
            <a:r>
              <a:rPr lang="en-NZ" sz="3200" dirty="0"/>
              <a:t>Background </a:t>
            </a:r>
            <a:r>
              <a:rPr lang="en-US" sz="3200" dirty="0"/>
              <a:t>– </a:t>
            </a:r>
            <a:r>
              <a:rPr lang="en-NZ" sz="3200" dirty="0"/>
              <a:t>Causal Diagram</a:t>
            </a:r>
            <a:endParaRPr lang="en-NZ" dirty="0"/>
          </a:p>
        </p:txBody>
      </p:sp>
      <p:sp>
        <p:nvSpPr>
          <p:cNvPr id="3" name="Content Placeholder 2">
            <a:extLst>
              <a:ext uri="{FF2B5EF4-FFF2-40B4-BE49-F238E27FC236}">
                <a16:creationId xmlns:a16="http://schemas.microsoft.com/office/drawing/2014/main" id="{41AAA377-A439-ADA3-B25A-C0B970552E40}"/>
              </a:ext>
            </a:extLst>
          </p:cNvPr>
          <p:cNvSpPr>
            <a:spLocks noGrp="1"/>
          </p:cNvSpPr>
          <p:nvPr>
            <p:ph idx="1"/>
          </p:nvPr>
        </p:nvSpPr>
        <p:spPr>
          <a:xfrm>
            <a:off x="609600" y="1600200"/>
            <a:ext cx="10160000" cy="4800600"/>
          </a:xfrm>
        </p:spPr>
        <p:txBody>
          <a:bodyPr>
            <a:normAutofit/>
          </a:bodyPr>
          <a:lstStyle/>
          <a:p>
            <a:endParaRPr lang="en-US" sz="1800" dirty="0"/>
          </a:p>
          <a:p>
            <a:endParaRPr lang="en-US" sz="1800" dirty="0"/>
          </a:p>
          <a:p>
            <a:endParaRPr lang="en-US" sz="1800" dirty="0"/>
          </a:p>
          <a:p>
            <a:endParaRPr lang="en-US" sz="1800" dirty="0"/>
          </a:p>
          <a:p>
            <a:pPr marL="114300" indent="0">
              <a:buNone/>
            </a:pPr>
            <a:endParaRPr lang="en-NZ" sz="2000" dirty="0"/>
          </a:p>
          <a:p>
            <a:pPr marL="114300" indent="0">
              <a:buNone/>
            </a:pPr>
            <a:endParaRPr lang="en-NZ" sz="2000" dirty="0"/>
          </a:p>
          <a:p>
            <a:endParaRPr lang="en-NZ" sz="2400" i="1" dirty="0">
              <a:solidFill>
                <a:srgbClr val="00B050"/>
              </a:solidFill>
            </a:endParaRPr>
          </a:p>
          <a:p>
            <a:endParaRPr lang="en-NZ" dirty="0"/>
          </a:p>
        </p:txBody>
      </p:sp>
      <p:sp>
        <p:nvSpPr>
          <p:cNvPr id="6" name="Slide Number Placeholder 5">
            <a:extLst>
              <a:ext uri="{FF2B5EF4-FFF2-40B4-BE49-F238E27FC236}">
                <a16:creationId xmlns:a16="http://schemas.microsoft.com/office/drawing/2014/main" id="{C3E8DD38-AF14-3EDB-3CDA-0A4F27F198FE}"/>
              </a:ext>
            </a:extLst>
          </p:cNvPr>
          <p:cNvSpPr>
            <a:spLocks noGrp="1"/>
          </p:cNvSpPr>
          <p:nvPr>
            <p:ph type="sldNum" sz="quarter" idx="12"/>
          </p:nvPr>
        </p:nvSpPr>
        <p:spPr/>
        <p:txBody>
          <a:bodyPr/>
          <a:lstStyle/>
          <a:p>
            <a:fld id="{B716FC3D-15CE-4904-B92E-F2EE4A2AEDF5}" type="slidenum">
              <a:rPr lang="en-US" smtClean="0"/>
              <a:pPr/>
              <a:t>6</a:t>
            </a:fld>
            <a:endParaRPr lang="en-US"/>
          </a:p>
        </p:txBody>
      </p:sp>
      <p:pic>
        <p:nvPicPr>
          <p:cNvPr id="7" name="Picture 6" descr="A diagram of a company&#10;&#10;AI-generated content may be incorrect.">
            <a:extLst>
              <a:ext uri="{FF2B5EF4-FFF2-40B4-BE49-F238E27FC236}">
                <a16:creationId xmlns:a16="http://schemas.microsoft.com/office/drawing/2014/main" id="{C154CCBF-40E2-34FA-61EE-EC28A1453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11" y="1678698"/>
            <a:ext cx="9271513" cy="4873082"/>
          </a:xfrm>
          <a:prstGeom prst="rect">
            <a:avLst/>
          </a:prstGeom>
        </p:spPr>
      </p:pic>
    </p:spTree>
    <p:extLst>
      <p:ext uri="{BB962C8B-B14F-4D97-AF65-F5344CB8AC3E}">
        <p14:creationId xmlns:p14="http://schemas.microsoft.com/office/powerpoint/2010/main" val="299530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884F-9B88-1D75-C2FF-D7F6AFADF2CF}"/>
              </a:ext>
            </a:extLst>
          </p:cNvPr>
          <p:cNvSpPr>
            <a:spLocks noGrp="1"/>
          </p:cNvSpPr>
          <p:nvPr>
            <p:ph type="title"/>
          </p:nvPr>
        </p:nvSpPr>
        <p:spPr/>
        <p:txBody>
          <a:bodyPr/>
          <a:lstStyle/>
          <a:p>
            <a:r>
              <a:rPr lang="en-US" sz="3200" dirty="0"/>
              <a:t>Methods – Inverse Probability Weighting (IPW)</a:t>
            </a:r>
            <a:endParaRPr lang="en-NZ" dirty="0"/>
          </a:p>
        </p:txBody>
      </p:sp>
      <p:sp>
        <p:nvSpPr>
          <p:cNvPr id="3" name="Content Placeholder 2">
            <a:extLst>
              <a:ext uri="{FF2B5EF4-FFF2-40B4-BE49-F238E27FC236}">
                <a16:creationId xmlns:a16="http://schemas.microsoft.com/office/drawing/2014/main" id="{41AAA377-A439-ADA3-B25A-C0B970552E40}"/>
              </a:ext>
            </a:extLst>
          </p:cNvPr>
          <p:cNvSpPr>
            <a:spLocks noGrp="1"/>
          </p:cNvSpPr>
          <p:nvPr>
            <p:ph idx="1"/>
          </p:nvPr>
        </p:nvSpPr>
        <p:spPr>
          <a:xfrm>
            <a:off x="498389" y="1278924"/>
            <a:ext cx="10160000" cy="5480221"/>
          </a:xfrm>
        </p:spPr>
        <p:txBody>
          <a:bodyPr>
            <a:noAutofit/>
          </a:bodyPr>
          <a:lstStyle/>
          <a:p>
            <a:r>
              <a:rPr lang="en-US" sz="2400" dirty="0">
                <a:solidFill>
                  <a:schemeClr val="accent1">
                    <a:lumMod val="75000"/>
                  </a:schemeClr>
                </a:solidFill>
              </a:rPr>
              <a:t>What is Inverse probability weighting (IPW)?</a:t>
            </a:r>
            <a:br>
              <a:rPr lang="en-US" sz="2400" dirty="0"/>
            </a:br>
            <a:r>
              <a:rPr lang="en-US" sz="2400" dirty="0"/>
              <a:t>- </a:t>
            </a:r>
            <a:r>
              <a:rPr lang="en-US" sz="2400" dirty="0">
                <a:solidFill>
                  <a:srgbClr val="639DF3"/>
                </a:solidFill>
              </a:rPr>
              <a:t>Assumption</a:t>
            </a:r>
            <a:r>
              <a:rPr lang="en-US" sz="2400" dirty="0"/>
              <a:t>: under non-MCAR mechanisms</a:t>
            </a:r>
            <a:br>
              <a:rPr lang="en-NZ" sz="2400" dirty="0"/>
            </a:br>
            <a:br>
              <a:rPr lang="en-NZ" sz="2400" dirty="0"/>
            </a:br>
            <a:r>
              <a:rPr lang="en-NZ" sz="2400" dirty="0"/>
              <a:t>- </a:t>
            </a:r>
            <a:r>
              <a:rPr lang="en-US" sz="2400" dirty="0">
                <a:solidFill>
                  <a:srgbClr val="639DF3"/>
                </a:solidFill>
              </a:rPr>
              <a:t>Core calculation</a:t>
            </a:r>
            <a:r>
              <a:rPr lang="en-US" sz="2400" dirty="0"/>
              <a:t>: Propensity scores to completeness</a:t>
            </a:r>
            <a:br>
              <a:rPr lang="en-US" sz="2400" dirty="0"/>
            </a:br>
            <a:br>
              <a:rPr lang="en-US" sz="2400" dirty="0"/>
            </a:br>
            <a:r>
              <a:rPr lang="en-US" sz="2400" dirty="0"/>
              <a:t>- </a:t>
            </a:r>
            <a:r>
              <a:rPr lang="en-US" sz="2400" dirty="0">
                <a:solidFill>
                  <a:srgbClr val="639DF3"/>
                </a:solidFill>
              </a:rPr>
              <a:t>Fundamental</a:t>
            </a:r>
            <a:r>
              <a:rPr lang="en-US" sz="2400" dirty="0"/>
              <a:t> </a:t>
            </a:r>
            <a:r>
              <a:rPr lang="en-US" sz="2400" dirty="0">
                <a:solidFill>
                  <a:srgbClr val="639DF3"/>
                </a:solidFill>
              </a:rPr>
              <a:t>idea</a:t>
            </a:r>
            <a:r>
              <a:rPr lang="en-US" sz="2400" dirty="0"/>
              <a:t>: Pseudo-population</a:t>
            </a:r>
            <a:br>
              <a:rPr lang="en-US" sz="2400" dirty="0"/>
            </a:br>
            <a:br>
              <a:rPr lang="en-US" sz="2400" dirty="0"/>
            </a:br>
            <a:r>
              <a:rPr lang="en-US" sz="2400" dirty="0"/>
              <a:t>- </a:t>
            </a:r>
            <a:r>
              <a:rPr lang="en-US" sz="2400" dirty="0">
                <a:solidFill>
                  <a:srgbClr val="639DF3"/>
                </a:solidFill>
              </a:rPr>
              <a:t>Suitable scenario</a:t>
            </a:r>
            <a:r>
              <a:rPr lang="en-US" sz="2400" dirty="0"/>
              <a:t>: Suitable for scenarios involving a large number of missing responses or drop-outs within a longitudinal study.</a:t>
            </a:r>
            <a:br>
              <a:rPr lang="en-NZ" sz="2400" dirty="0">
                <a:solidFill>
                  <a:srgbClr val="B77515"/>
                </a:solidFill>
              </a:rPr>
            </a:br>
            <a:endParaRPr lang="en-NZ" sz="2400" dirty="0"/>
          </a:p>
          <a:p>
            <a:endParaRPr lang="en-NZ" sz="2400" dirty="0">
              <a:solidFill>
                <a:schemeClr val="accent1">
                  <a:lumMod val="75000"/>
                </a:schemeClr>
              </a:solidFill>
            </a:endParaRPr>
          </a:p>
        </p:txBody>
      </p:sp>
      <p:sp>
        <p:nvSpPr>
          <p:cNvPr id="5" name="Slide Number Placeholder 4">
            <a:extLst>
              <a:ext uri="{FF2B5EF4-FFF2-40B4-BE49-F238E27FC236}">
                <a16:creationId xmlns:a16="http://schemas.microsoft.com/office/drawing/2014/main" id="{1A38C312-9161-1C74-2D9F-AD2EE82EC60D}"/>
              </a:ext>
            </a:extLst>
          </p:cNvPr>
          <p:cNvSpPr>
            <a:spLocks noGrp="1"/>
          </p:cNvSpPr>
          <p:nvPr>
            <p:ph type="sldNum" sz="quarter" idx="12"/>
          </p:nvPr>
        </p:nvSpPr>
        <p:spPr/>
        <p:txBody>
          <a:bodyPr/>
          <a:lstStyle/>
          <a:p>
            <a:fld id="{B716FC3D-15CE-4904-B92E-F2EE4A2AEDF5}" type="slidenum">
              <a:rPr lang="en-US" smtClean="0"/>
              <a:pPr/>
              <a:t>7</a:t>
            </a:fld>
            <a:endParaRPr lang="en-US"/>
          </a:p>
        </p:txBody>
      </p:sp>
    </p:spTree>
    <p:extLst>
      <p:ext uri="{BB962C8B-B14F-4D97-AF65-F5344CB8AC3E}">
        <p14:creationId xmlns:p14="http://schemas.microsoft.com/office/powerpoint/2010/main" val="178020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884F-9B88-1D75-C2FF-D7F6AFADF2CF}"/>
              </a:ext>
            </a:extLst>
          </p:cNvPr>
          <p:cNvSpPr>
            <a:spLocks noGrp="1"/>
          </p:cNvSpPr>
          <p:nvPr>
            <p:ph type="title"/>
          </p:nvPr>
        </p:nvSpPr>
        <p:spPr/>
        <p:txBody>
          <a:bodyPr/>
          <a:lstStyle/>
          <a:p>
            <a:r>
              <a:rPr lang="en-US" sz="3200" dirty="0"/>
              <a:t>Methods – Multiple Imputation (MI)</a:t>
            </a:r>
            <a:endParaRPr lang="en-NZ" dirty="0"/>
          </a:p>
        </p:txBody>
      </p:sp>
      <p:sp>
        <p:nvSpPr>
          <p:cNvPr id="3" name="Content Placeholder 2">
            <a:extLst>
              <a:ext uri="{FF2B5EF4-FFF2-40B4-BE49-F238E27FC236}">
                <a16:creationId xmlns:a16="http://schemas.microsoft.com/office/drawing/2014/main" id="{41AAA377-A439-ADA3-B25A-C0B970552E40}"/>
              </a:ext>
            </a:extLst>
          </p:cNvPr>
          <p:cNvSpPr>
            <a:spLocks noGrp="1"/>
          </p:cNvSpPr>
          <p:nvPr>
            <p:ph idx="1"/>
          </p:nvPr>
        </p:nvSpPr>
        <p:spPr>
          <a:xfrm>
            <a:off x="609600" y="1600200"/>
            <a:ext cx="10160000" cy="4800600"/>
          </a:xfrm>
        </p:spPr>
        <p:txBody>
          <a:bodyPr>
            <a:noAutofit/>
          </a:bodyPr>
          <a:lstStyle/>
          <a:p>
            <a:pPr>
              <a:lnSpc>
                <a:spcPct val="120000"/>
              </a:lnSpc>
            </a:pPr>
            <a:r>
              <a:rPr lang="en-US" sz="2400" dirty="0">
                <a:solidFill>
                  <a:schemeClr val="accent1">
                    <a:lumMod val="75000"/>
                  </a:schemeClr>
                </a:solidFill>
              </a:rPr>
              <a:t>What is Multiple imputation (MI)?</a:t>
            </a:r>
            <a:br>
              <a:rPr lang="en-US" sz="2400" dirty="0">
                <a:solidFill>
                  <a:schemeClr val="accent1">
                    <a:lumMod val="75000"/>
                  </a:schemeClr>
                </a:solidFill>
              </a:rPr>
            </a:br>
            <a:r>
              <a:rPr lang="en-US" sz="2400" dirty="0">
                <a:solidFill>
                  <a:srgbClr val="639DF3"/>
                </a:solidFill>
              </a:rPr>
              <a:t>- Assumption: </a:t>
            </a:r>
            <a:r>
              <a:rPr lang="en-US" sz="2400" dirty="0"/>
              <a:t>MAR but works under MNAR with special approaches</a:t>
            </a:r>
            <a:br>
              <a:rPr lang="en-US" sz="2400" dirty="0"/>
            </a:br>
            <a:r>
              <a:rPr lang="en-US" sz="2400" dirty="0">
                <a:solidFill>
                  <a:srgbClr val="639DF3"/>
                </a:solidFill>
              </a:rPr>
              <a:t>- Advantage: </a:t>
            </a:r>
            <a:r>
              <a:rPr lang="en-US" sz="2400" dirty="0"/>
              <a:t>A staged approach; Auxiliary variables are available</a:t>
            </a:r>
            <a:br>
              <a:rPr lang="en-US" sz="2400" dirty="0"/>
            </a:br>
            <a:endParaRPr lang="en-US" sz="2400" dirty="0"/>
          </a:p>
          <a:p>
            <a:pPr>
              <a:lnSpc>
                <a:spcPct val="120000"/>
              </a:lnSpc>
            </a:pPr>
            <a:r>
              <a:rPr lang="en-US" sz="2400" dirty="0">
                <a:solidFill>
                  <a:schemeClr val="accent1">
                    <a:lumMod val="75000"/>
                  </a:schemeClr>
                </a:solidFill>
              </a:rPr>
              <a:t>Fully Conditional Specification (FCS)</a:t>
            </a:r>
            <a:br>
              <a:rPr lang="en-US" sz="2400" b="1" dirty="0">
                <a:latin typeface="Arial" panose="020B0604020202020204" pitchFamily="34" charset="0"/>
              </a:rPr>
            </a:br>
            <a:r>
              <a:rPr lang="en-US" sz="2400" dirty="0"/>
              <a:t>- A multivariate distribution is implicitly made up of conditional densities of univariate imputation models.</a:t>
            </a:r>
            <a:br>
              <a:rPr lang="en-US" sz="2400" dirty="0"/>
            </a:br>
            <a:r>
              <a:rPr lang="en-US" sz="2400" dirty="0"/>
              <a:t>- Markov chain Monte Carlo (MCMC) technique</a:t>
            </a:r>
          </a:p>
          <a:p>
            <a:pPr marL="114300" indent="0">
              <a:lnSpc>
                <a:spcPct val="120000"/>
              </a:lnSpc>
              <a:buNone/>
            </a:pPr>
            <a:br>
              <a:rPr lang="en-US" sz="2400" dirty="0"/>
            </a:br>
            <a:endParaRPr lang="en-US" sz="2400" dirty="0"/>
          </a:p>
        </p:txBody>
      </p:sp>
      <p:sp>
        <p:nvSpPr>
          <p:cNvPr id="5" name="Slide Number Placeholder 4">
            <a:extLst>
              <a:ext uri="{FF2B5EF4-FFF2-40B4-BE49-F238E27FC236}">
                <a16:creationId xmlns:a16="http://schemas.microsoft.com/office/drawing/2014/main" id="{4A6C2AF1-65CC-DADA-4B4F-CF3FBE6EE069}"/>
              </a:ext>
            </a:extLst>
          </p:cNvPr>
          <p:cNvSpPr>
            <a:spLocks noGrp="1"/>
          </p:cNvSpPr>
          <p:nvPr>
            <p:ph type="sldNum" sz="quarter" idx="12"/>
          </p:nvPr>
        </p:nvSpPr>
        <p:spPr/>
        <p:txBody>
          <a:bodyPr/>
          <a:lstStyle/>
          <a:p>
            <a:fld id="{B716FC3D-15CE-4904-B92E-F2EE4A2AEDF5}" type="slidenum">
              <a:rPr lang="en-US" smtClean="0"/>
              <a:pPr/>
              <a:t>8</a:t>
            </a:fld>
            <a:endParaRPr lang="en-US"/>
          </a:p>
        </p:txBody>
      </p:sp>
    </p:spTree>
    <p:extLst>
      <p:ext uri="{BB962C8B-B14F-4D97-AF65-F5344CB8AC3E}">
        <p14:creationId xmlns:p14="http://schemas.microsoft.com/office/powerpoint/2010/main" val="219520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884F-9B88-1D75-C2FF-D7F6AFADF2CF}"/>
              </a:ext>
            </a:extLst>
          </p:cNvPr>
          <p:cNvSpPr>
            <a:spLocks noGrp="1"/>
          </p:cNvSpPr>
          <p:nvPr>
            <p:ph type="title"/>
          </p:nvPr>
        </p:nvSpPr>
        <p:spPr/>
        <p:txBody>
          <a:bodyPr/>
          <a:lstStyle/>
          <a:p>
            <a:r>
              <a:rPr lang="en-US" sz="3200" dirty="0"/>
              <a:t>Methods – Causal Inference Models</a:t>
            </a:r>
            <a:endParaRPr lang="en-NZ" dirty="0"/>
          </a:p>
        </p:txBody>
      </p:sp>
      <p:sp>
        <p:nvSpPr>
          <p:cNvPr id="3" name="Content Placeholder 2">
            <a:extLst>
              <a:ext uri="{FF2B5EF4-FFF2-40B4-BE49-F238E27FC236}">
                <a16:creationId xmlns:a16="http://schemas.microsoft.com/office/drawing/2014/main" id="{41AAA377-A439-ADA3-B25A-C0B970552E40}"/>
              </a:ext>
            </a:extLst>
          </p:cNvPr>
          <p:cNvSpPr>
            <a:spLocks noGrp="1"/>
          </p:cNvSpPr>
          <p:nvPr>
            <p:ph idx="1"/>
          </p:nvPr>
        </p:nvSpPr>
        <p:spPr>
          <a:xfrm>
            <a:off x="609600" y="1251284"/>
            <a:ext cx="10160000" cy="4800600"/>
          </a:xfrm>
        </p:spPr>
        <p:txBody>
          <a:bodyPr>
            <a:noAutofit/>
          </a:bodyPr>
          <a:lstStyle/>
          <a:p>
            <a:pPr>
              <a:lnSpc>
                <a:spcPct val="120000"/>
              </a:lnSpc>
            </a:pPr>
            <a:r>
              <a:rPr lang="en-US" sz="2400" dirty="0">
                <a:solidFill>
                  <a:schemeClr val="accent1">
                    <a:lumMod val="75000"/>
                  </a:schemeClr>
                </a:solidFill>
              </a:rPr>
              <a:t>Potential Outcomes Framework</a:t>
            </a:r>
          </a:p>
          <a:p>
            <a:pPr>
              <a:lnSpc>
                <a:spcPct val="120000"/>
              </a:lnSpc>
            </a:pPr>
            <a:endParaRPr lang="en-US" sz="2400" dirty="0">
              <a:solidFill>
                <a:schemeClr val="accent1">
                  <a:lumMod val="75000"/>
                </a:schemeClr>
              </a:solidFill>
            </a:endParaRPr>
          </a:p>
          <a:p>
            <a:pPr>
              <a:lnSpc>
                <a:spcPct val="120000"/>
              </a:lnSpc>
            </a:pPr>
            <a:r>
              <a:rPr lang="en-US" sz="2400" dirty="0">
                <a:solidFill>
                  <a:schemeClr val="accent1">
                    <a:lumMod val="75000"/>
                  </a:schemeClr>
                </a:solidFill>
              </a:rPr>
              <a:t>Propensity-score-based approaches (propensity to exposure)</a:t>
            </a:r>
          </a:p>
          <a:p>
            <a:pPr>
              <a:lnSpc>
                <a:spcPct val="120000"/>
              </a:lnSpc>
            </a:pPr>
            <a:endParaRPr lang="en-US" sz="2400" dirty="0">
              <a:solidFill>
                <a:schemeClr val="accent1">
                  <a:lumMod val="75000"/>
                </a:schemeClr>
              </a:solidFill>
            </a:endParaRPr>
          </a:p>
          <a:p>
            <a:pPr>
              <a:lnSpc>
                <a:spcPct val="120000"/>
              </a:lnSpc>
            </a:pPr>
            <a:r>
              <a:rPr lang="en-US" sz="2400" dirty="0">
                <a:solidFill>
                  <a:schemeClr val="accent1">
                    <a:lumMod val="75000"/>
                  </a:schemeClr>
                </a:solidFill>
              </a:rPr>
              <a:t>Inverse Probability of Treatment Weighting (IPTW)</a:t>
            </a:r>
            <a:br>
              <a:rPr lang="en-US" sz="2400" b="1" dirty="0">
                <a:solidFill>
                  <a:schemeClr val="accent1">
                    <a:lumMod val="75000"/>
                  </a:schemeClr>
                </a:solidFill>
                <a:latin typeface="Arial" panose="020B0604020202020204" pitchFamily="34" charset="0"/>
              </a:rPr>
            </a:br>
            <a:r>
              <a:rPr lang="en-US" sz="2400" dirty="0"/>
              <a:t>- IPTW is a propensity score-based approach to eliminate or mitigate confounding in observational studies by </a:t>
            </a:r>
            <a:r>
              <a:rPr lang="en-US" sz="2400" dirty="0" err="1"/>
              <a:t>utilising</a:t>
            </a:r>
            <a:r>
              <a:rPr lang="en-US" sz="2400" dirty="0"/>
              <a:t> weights. </a:t>
            </a:r>
            <a:br>
              <a:rPr lang="en-US" sz="2400" dirty="0"/>
            </a:br>
            <a:r>
              <a:rPr lang="en-US" sz="2400" dirty="0">
                <a:solidFill>
                  <a:srgbClr val="00B050"/>
                </a:solidFill>
              </a:rPr>
              <a:t>- Advantage</a:t>
            </a:r>
            <a:br>
              <a:rPr lang="en-US" sz="2400" dirty="0"/>
            </a:br>
            <a:r>
              <a:rPr lang="en-US" sz="2400" dirty="0"/>
              <a:t>  Splits the design stage from the analysis stage. </a:t>
            </a:r>
            <a:br>
              <a:rPr lang="en-US" sz="2400" dirty="0"/>
            </a:br>
            <a:r>
              <a:rPr lang="en-US" sz="2400" dirty="0"/>
              <a:t>  Allows verification of the balance in the weighted sample.</a:t>
            </a:r>
            <a:br>
              <a:rPr lang="en-US" sz="2400" dirty="0"/>
            </a:br>
            <a:r>
              <a:rPr lang="en-US" sz="2400" dirty="0"/>
              <a:t>  Can properly handle time-varying confounders.</a:t>
            </a:r>
            <a:endParaRPr lang="en-US" sz="1600" dirty="0"/>
          </a:p>
          <a:p>
            <a:pPr>
              <a:lnSpc>
                <a:spcPct val="120000"/>
              </a:lnSpc>
            </a:pPr>
            <a:endParaRPr lang="en-US" sz="2400" dirty="0"/>
          </a:p>
          <a:p>
            <a:pPr>
              <a:lnSpc>
                <a:spcPct val="120000"/>
              </a:lnSpc>
            </a:pPr>
            <a:endParaRPr lang="en-US" sz="2400" dirty="0">
              <a:solidFill>
                <a:schemeClr val="accent1">
                  <a:lumMod val="75000"/>
                </a:schemeClr>
              </a:solidFill>
            </a:endParaRPr>
          </a:p>
        </p:txBody>
      </p:sp>
      <p:sp>
        <p:nvSpPr>
          <p:cNvPr id="5" name="Slide Number Placeholder 4">
            <a:extLst>
              <a:ext uri="{FF2B5EF4-FFF2-40B4-BE49-F238E27FC236}">
                <a16:creationId xmlns:a16="http://schemas.microsoft.com/office/drawing/2014/main" id="{1703EC47-B5C0-4409-B363-39BE4A94CC63}"/>
              </a:ext>
            </a:extLst>
          </p:cNvPr>
          <p:cNvSpPr>
            <a:spLocks noGrp="1"/>
          </p:cNvSpPr>
          <p:nvPr>
            <p:ph type="sldNum" sz="quarter" idx="12"/>
          </p:nvPr>
        </p:nvSpPr>
        <p:spPr/>
        <p:txBody>
          <a:bodyPr/>
          <a:lstStyle/>
          <a:p>
            <a:fld id="{B716FC3D-15CE-4904-B92E-F2EE4A2AEDF5}" type="slidenum">
              <a:rPr lang="en-US" smtClean="0"/>
              <a:pPr/>
              <a:t>9</a:t>
            </a:fld>
            <a:endParaRPr lang="en-US"/>
          </a:p>
        </p:txBody>
      </p:sp>
    </p:spTree>
    <p:extLst>
      <p:ext uri="{BB962C8B-B14F-4D97-AF65-F5344CB8AC3E}">
        <p14:creationId xmlns:p14="http://schemas.microsoft.com/office/powerpoint/2010/main" val="2622393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119729</TotalTime>
  <Words>4162</Words>
  <Application>Microsoft Office PowerPoint</Application>
  <PresentationFormat>Widescreen</PresentationFormat>
  <Paragraphs>340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Google Sans</vt:lpstr>
      <vt:lpstr>Aptos</vt:lpstr>
      <vt:lpstr>Aptos Narrow</vt:lpstr>
      <vt:lpstr>Arial</vt:lpstr>
      <vt:lpstr>Calibri</vt:lpstr>
      <vt:lpstr>Cambria</vt:lpstr>
      <vt:lpstr>Cambria Math</vt:lpstr>
      <vt:lpstr>Adjacency</vt:lpstr>
      <vt:lpstr>Childhood Risk and Resilience Factors for Pasifika Youth Respiratory Health: Accounting for Attrition and Missingness</vt:lpstr>
      <vt:lpstr>Background – Respiratory Disease and Pasifika People</vt:lpstr>
      <vt:lpstr>Background – Risks and Resilience Factors</vt:lpstr>
      <vt:lpstr>Background – PIFS cohort</vt:lpstr>
      <vt:lpstr>Background – Key Respiratory Outcomes</vt:lpstr>
      <vt:lpstr>Background – Causal Diagram</vt:lpstr>
      <vt:lpstr>Methods – Inverse Probability Weighting (IPW)</vt:lpstr>
      <vt:lpstr>Methods – Multiple Imputation (MI)</vt:lpstr>
      <vt:lpstr>Methods – Causal Inference Models</vt:lpstr>
      <vt:lpstr>Methods – Causal Inference Models</vt:lpstr>
      <vt:lpstr>Methods – Integrated Models</vt:lpstr>
      <vt:lpstr>Methods – Integrated Models</vt:lpstr>
      <vt:lpstr>Methods – Design of Integrated Model</vt:lpstr>
      <vt:lpstr>Methods – Population Attributable Fractions (PAF)</vt:lpstr>
      <vt:lpstr>Research Gap</vt:lpstr>
      <vt:lpstr>Simulation - Settings</vt:lpstr>
      <vt:lpstr>Simulation – 3-layers Causal Diagram</vt:lpstr>
      <vt:lpstr>Simulation – Estimates (Imputation model: t1 ~ l0+z1+y1)</vt:lpstr>
      <vt:lpstr>Simulation – Bias Source  in Causal Effect Estimate</vt:lpstr>
      <vt:lpstr>Simulation – Non-collapsibility</vt:lpstr>
      <vt:lpstr>Simulation – Log Link and Logit Link Examples</vt:lpstr>
      <vt:lpstr>Simulation – Log Link and Logit Link Examples (cont.)</vt:lpstr>
      <vt:lpstr>Simulation – Log Link and Logit Link Examples (cont.)</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Track High Achievers</dc:title>
  <dc:creator>Mozhgan Memari</dc:creator>
  <cp:lastModifiedBy>Dawson Zhai</cp:lastModifiedBy>
  <cp:revision>1871</cp:revision>
  <cp:lastPrinted>2023-11-26T09:14:52Z</cp:lastPrinted>
  <dcterms:created xsi:type="dcterms:W3CDTF">2019-05-22T02:18:14Z</dcterms:created>
  <dcterms:modified xsi:type="dcterms:W3CDTF">2025-11-26T10:44:17Z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Adjacency:10</vt:lpwstr>
  </property>
  <property fmtid="{D5CDD505-2E9C-101B-9397-08002B2CF9AE}" pid="3" name="ClassificationContentMarkingHeaderText">
    <vt:lpwstr>Internal In-Confidence</vt:lpwstr>
  </property>
  <property fmtid="{D5CDD505-2E9C-101B-9397-08002B2CF9AE}" pid="4" name="MSIP_Label_9dc89068-c9d5-428c-b6e9-af905b0646fc_Enabled">
    <vt:lpwstr>true</vt:lpwstr>
  </property>
  <property fmtid="{D5CDD505-2E9C-101B-9397-08002B2CF9AE}" pid="5" name="MSIP_Label_9dc89068-c9d5-428c-b6e9-af905b0646fc_SetDate">
    <vt:lpwstr>2024-05-05T21:34:21Z</vt:lpwstr>
  </property>
  <property fmtid="{D5CDD505-2E9C-101B-9397-08002B2CF9AE}" pid="6" name="MSIP_Label_9dc89068-c9d5-428c-b6e9-af905b0646fc_Method">
    <vt:lpwstr>Privileged</vt:lpwstr>
  </property>
  <property fmtid="{D5CDD505-2E9C-101B-9397-08002B2CF9AE}" pid="7" name="MSIP_Label_9dc89068-c9d5-428c-b6e9-af905b0646fc_Name">
    <vt:lpwstr>Public</vt:lpwstr>
  </property>
  <property fmtid="{D5CDD505-2E9C-101B-9397-08002B2CF9AE}" pid="8" name="MSIP_Label_9dc89068-c9d5-428c-b6e9-af905b0646fc_SiteId">
    <vt:lpwstr>5d057b88-72bd-46da-95d0-80e61b2f0fa6</vt:lpwstr>
  </property>
  <property fmtid="{D5CDD505-2E9C-101B-9397-08002B2CF9AE}" pid="9" name="MSIP_Label_9dc89068-c9d5-428c-b6e9-af905b0646fc_ActionId">
    <vt:lpwstr>a1787c7f-6d86-4d3e-86ce-44f78bd1c75f</vt:lpwstr>
  </property>
  <property fmtid="{D5CDD505-2E9C-101B-9397-08002B2CF9AE}" pid="10" name="MSIP_Label_9dc89068-c9d5-428c-b6e9-af905b0646fc_ContentBits">
    <vt:lpwstr>0</vt:lpwstr>
  </property>
</Properties>
</file>